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250752-D4D0-4F31-9724-4D5B512A87E5}">
  <a:tblStyle styleId="{F0250752-D4D0-4F31-9724-4D5B512A87E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Too Long Don’t Read TLDR: Text summarization from basic to advanced approaches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580eb973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580eb973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580eb97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580eb97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333333"/>
              </a:buClr>
              <a:buSzPts val="1150"/>
              <a:buChar char="●"/>
            </a:pPr>
            <a:r>
              <a:rPr lang="zh-TW" sz="1150">
                <a:solidFill>
                  <a:srgbClr val="333333"/>
                </a:solidFill>
              </a:rPr>
              <a:t>So what is summarization? Text summarization is the task of producing a concise and fluent summary of texts or documents while preserving key information and overall meaning. </a:t>
            </a:r>
            <a:endParaRPr sz="1150">
              <a:solidFill>
                <a:srgbClr val="333333"/>
              </a:solidFill>
            </a:endParaRPr>
          </a:p>
          <a:p>
            <a:pPr marL="457200" lvl="0" indent="-301625" algn="l" rtl="0">
              <a:lnSpc>
                <a:spcPct val="115000"/>
              </a:lnSpc>
              <a:spcBef>
                <a:spcPts val="0"/>
              </a:spcBef>
              <a:spcAft>
                <a:spcPts val="0"/>
              </a:spcAft>
              <a:buClr>
                <a:srgbClr val="333333"/>
              </a:buClr>
              <a:buSzPts val="1150"/>
              <a:buChar char="●"/>
            </a:pPr>
            <a:r>
              <a:rPr lang="zh-TW" sz="1150">
                <a:solidFill>
                  <a:srgbClr val="333333"/>
                </a:solidFill>
              </a:rPr>
              <a:t>There are two main strategies for text summarization. The first is summarization by extraction, which consists of concatenating source sentences into a summary. And second is summarization by abstraction, which involves generating novel sentences for the summary</a:t>
            </a:r>
            <a:endParaRPr sz="1150">
              <a:solidFill>
                <a:srgbClr val="333333"/>
              </a:solidFill>
            </a:endParaRPr>
          </a:p>
          <a:p>
            <a:pPr marL="457200" lvl="0" indent="-301625" algn="l" rtl="0">
              <a:lnSpc>
                <a:spcPct val="115000"/>
              </a:lnSpc>
              <a:spcBef>
                <a:spcPts val="0"/>
              </a:spcBef>
              <a:spcAft>
                <a:spcPts val="0"/>
              </a:spcAft>
              <a:buClr>
                <a:srgbClr val="333333"/>
              </a:buClr>
              <a:buSzPts val="1150"/>
              <a:buChar char="●"/>
            </a:pPr>
            <a:r>
              <a:rPr lang="zh-TW" sz="1150">
                <a:solidFill>
                  <a:srgbClr val="333333"/>
                </a:solidFill>
              </a:rPr>
              <a:t>The goal of this project is to implement different Text summarization techniques on the same dataset and compare them based on the same evaluation metrics such as ROUGE.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580eb97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580eb97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zh-TW"/>
              <a:t>-We use raw data without data anonymization of the CNN-Daily Mail dataset, which consists of online news articles (or stories) paired with multiple summaries (or highlights). This data is shown in the table.</a:t>
            </a:r>
            <a:endParaRPr/>
          </a:p>
          <a:p>
            <a:pPr marL="0" lvl="0" indent="0" algn="l" rtl="0">
              <a:lnSpc>
                <a:spcPct val="115000"/>
              </a:lnSpc>
              <a:spcBef>
                <a:spcPts val="1200"/>
              </a:spcBef>
              <a:spcAft>
                <a:spcPts val="0"/>
              </a:spcAft>
              <a:buNone/>
            </a:pPr>
            <a:r>
              <a:rPr lang="zh-TW"/>
              <a:t>-The first feature is a text of news articles which is used as the documents to be summarized while the second feature is the joined text of highlights which is the target text summarization.</a:t>
            </a:r>
            <a:endParaRPr/>
          </a:p>
          <a:p>
            <a:pPr marL="0" lvl="0" indent="0" algn="l" rtl="0">
              <a:lnSpc>
                <a:spcPct val="115000"/>
              </a:lnSpc>
              <a:spcBef>
                <a:spcPts val="1200"/>
              </a:spcBef>
              <a:spcAft>
                <a:spcPts val="0"/>
              </a:spcAft>
              <a:buNone/>
            </a:pPr>
            <a:r>
              <a:rPr lang="zh-TW"/>
              <a:t>-The articles have an average of 781 tokens while the summaries have an average of 56 tokens.</a:t>
            </a:r>
            <a:endParaRPr/>
          </a:p>
          <a:p>
            <a:pPr marL="0" lvl="0" indent="0" algn="l" rtl="0">
              <a:lnSpc>
                <a:spcPct val="115000"/>
              </a:lnSpc>
              <a:spcBef>
                <a:spcPts val="1200"/>
              </a:spcBef>
              <a:spcAft>
                <a:spcPts val="0"/>
              </a:spcAft>
              <a:buNone/>
            </a:pPr>
            <a:r>
              <a:rPr lang="zh-TW"/>
              <a:t>- For pre-processing, we remove punctuation, number, and CNN and Daily Mail name tags at the beginning of every line. We also lower every letter in all words and remove noisy words that are not related to news articles such as advertisements. </a:t>
            </a:r>
            <a:endParaRPr/>
          </a:p>
          <a:p>
            <a:pPr marL="0" lvl="0" indent="0" algn="l" rtl="0">
              <a:lnSpc>
                <a:spcPct val="115000"/>
              </a:lnSpc>
              <a:spcBef>
                <a:spcPts val="1200"/>
              </a:spcBef>
              <a:spcAft>
                <a:spcPts val="0"/>
              </a:spcAft>
              <a:buNone/>
            </a:pPr>
            <a:r>
              <a:rPr lang="zh-TW"/>
              <a:t>-And to save computation time, we use only the first two sentence of stories together with 2 summaries.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580eb973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580eb973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For our approaches,</a:t>
            </a:r>
            <a:endParaRPr>
              <a:solidFill>
                <a:schemeClr val="dk1"/>
              </a:solidFill>
            </a:endParaRPr>
          </a:p>
          <a:p>
            <a:pPr marL="0" lvl="0" indent="0" algn="l" rtl="0">
              <a:spcBef>
                <a:spcPts val="0"/>
              </a:spcBef>
              <a:spcAft>
                <a:spcPts val="0"/>
              </a:spcAft>
              <a:buNone/>
            </a:pPr>
            <a:r>
              <a:rPr lang="zh-TW">
                <a:solidFill>
                  <a:schemeClr val="dk1"/>
                </a:solidFill>
              </a:rPr>
              <a:t>-First, our baseline model is a vanilla LSTM sequence-to-sequence model which  is a general Deep learning-based architecture used in NLP tasks. Generally, we use LSTM with an encoder-decoder architecture inspired by Neural Machine Translation and summaries are generated from the decoder, using target vocabulary. This model provides us a baseline of the training time and accuracy</a:t>
            </a:r>
            <a:endParaRPr>
              <a:solidFill>
                <a:schemeClr val="dk1"/>
              </a:solidFill>
            </a:endParaRPr>
          </a:p>
          <a:p>
            <a:pPr marL="0" lvl="0" indent="0" algn="l" rtl="0">
              <a:spcBef>
                <a:spcPts val="0"/>
              </a:spcBef>
              <a:spcAft>
                <a:spcPts val="0"/>
              </a:spcAft>
              <a:buNone/>
            </a:pPr>
            <a:r>
              <a:rPr lang="zh-TW">
                <a:solidFill>
                  <a:schemeClr val="dk1"/>
                </a:solidFill>
              </a:rPr>
              <a:t>-For our second model, we finetune the BART-base model on our pre-processed dataset. BART-base is a pre-trained transformer model trained on XSum news dataset. BART uses a standard sequence-to-sequence  architecture with a bidirectional encoder similar to BERT and a left-to-right decoder similar to GPT.</a:t>
            </a:r>
            <a:endParaRPr>
              <a:solidFill>
                <a:schemeClr val="dk1"/>
              </a:solidFill>
            </a:endParaRPr>
          </a:p>
          <a:p>
            <a:pPr marL="0" lvl="0" indent="0" algn="l" rtl="0">
              <a:spcBef>
                <a:spcPts val="0"/>
              </a:spcBef>
              <a:spcAft>
                <a:spcPts val="0"/>
              </a:spcAft>
              <a:buNone/>
            </a:pPr>
            <a:r>
              <a:rPr lang="zh-TW">
                <a:solidFill>
                  <a:schemeClr val="dk1"/>
                </a:solidFill>
              </a:rPr>
              <a:t>-For BART-large, we directly use the model without finetuning.</a:t>
            </a:r>
            <a:endParaRPr>
              <a:solidFill>
                <a:schemeClr val="dk1"/>
              </a:solidFill>
            </a:endParaRPr>
          </a:p>
          <a:p>
            <a:pPr marL="0" lvl="0" indent="0" algn="l" rtl="0">
              <a:spcBef>
                <a:spcPts val="0"/>
              </a:spcBef>
              <a:spcAft>
                <a:spcPts val="0"/>
              </a:spcAft>
              <a:buNone/>
            </a:pPr>
            <a:r>
              <a:rPr lang="zh-TW">
                <a:solidFill>
                  <a:schemeClr val="dk1"/>
                </a:solidFill>
              </a:rPr>
              <a:t>-For T5, it is an encoder-decoder model pre-trained on a multi-task mixture of unsupervised and supervised tasks. It is trained on C4 dataset which is a cleaned version of Common Crawl’s web crawl corpus.</a:t>
            </a:r>
            <a:endParaRPr>
              <a:solidFill>
                <a:schemeClr val="dk1"/>
              </a:solidFill>
            </a:endParaRPr>
          </a:p>
          <a:p>
            <a:pPr marL="0" lvl="0" indent="0" algn="l" rtl="0">
              <a:spcBef>
                <a:spcPts val="0"/>
              </a:spcBef>
              <a:spcAft>
                <a:spcPts val="0"/>
              </a:spcAft>
              <a:buNone/>
            </a:pPr>
            <a:r>
              <a:rPr lang="zh-TW">
                <a:solidFill>
                  <a:schemeClr val="dk1"/>
                </a:solidFill>
              </a:rPr>
              <a:t>The goal of this model is to reframe all NLP tasks into a unified text-to-text-format where the input and output are always text strings. T5 uses the same Masked Language Model as BERT but it is different from BERT-based models that can only output either a class label or a span of the input. The advantage of this model is that it allows us to use the same model, loss function, and hyperparameters on any NLP task</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e9d1e38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e9d1e38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050">
                <a:solidFill>
                  <a:srgbClr val="333333"/>
                </a:solidFill>
              </a:rPr>
              <a:t>-To evaluate the generated summaries, we use F1 from the ROUGE metric which is commonly used in summarization tasks. </a:t>
            </a:r>
            <a:endParaRPr sz="1050">
              <a:solidFill>
                <a:srgbClr val="333333"/>
              </a:solidFill>
            </a:endParaRPr>
          </a:p>
          <a:p>
            <a:pPr marL="0" lvl="0" indent="0" algn="l" rtl="0">
              <a:lnSpc>
                <a:spcPct val="115000"/>
              </a:lnSpc>
              <a:spcBef>
                <a:spcPts val="1200"/>
              </a:spcBef>
              <a:spcAft>
                <a:spcPts val="0"/>
              </a:spcAft>
              <a:buNone/>
            </a:pPr>
            <a:r>
              <a:rPr lang="zh-TW" sz="1050">
                <a:solidFill>
                  <a:srgbClr val="333333"/>
                </a:solidFill>
              </a:rPr>
              <a:t>-We select only three specific ROUGE metrics namely: ROUGE-1 and ROUGE-2 which are similar to the BLEU metric by measuring unigram and bigram similarity of reference summary and model-generated one. On the other hand, ROUGE-L measures the longest common subsequence between the two summaries. </a:t>
            </a:r>
            <a:endParaRPr sz="10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zh-TW" sz="1050">
                <a:solidFill>
                  <a:srgbClr val="333333"/>
                </a:solidFill>
              </a:rPr>
              <a:t>-In this example, we can see that there are total 7 words in the system summary, and 6 of them are overlapping words, </a:t>
            </a:r>
            <a:endParaRPr sz="1050">
              <a:solidFill>
                <a:srgbClr val="333333"/>
              </a:solidFill>
            </a:endParaRPr>
          </a:p>
          <a:p>
            <a:pPr marL="0" lvl="0" indent="0" algn="l" rtl="0">
              <a:lnSpc>
                <a:spcPct val="115000"/>
              </a:lnSpc>
              <a:spcBef>
                <a:spcPts val="1200"/>
              </a:spcBef>
              <a:spcAft>
                <a:spcPts val="1200"/>
              </a:spcAft>
              <a:buClr>
                <a:schemeClr val="dk1"/>
              </a:buClr>
              <a:buSzPts val="1100"/>
              <a:buFont typeface="Arial"/>
              <a:buNone/>
            </a:pPr>
            <a:r>
              <a:rPr lang="zh-TW" sz="1050">
                <a:solidFill>
                  <a:srgbClr val="333333"/>
                </a:solidFill>
              </a:rPr>
              <a:t>so the precision score should be 6 divided by 7 and recall score is 6 divided by 6. And this two number will be used for calculating F1 score for ROUGE-1</a:t>
            </a:r>
            <a:endParaRPr sz="1050">
              <a:solidFill>
                <a:srgbClr val="33333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580eb973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580eb973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-Here is our result. </a:t>
            </a:r>
            <a:endParaRPr/>
          </a:p>
          <a:p>
            <a:pPr marL="0" lvl="0" indent="0" algn="l" rtl="0">
              <a:spcBef>
                <a:spcPts val="0"/>
              </a:spcBef>
              <a:spcAft>
                <a:spcPts val="0"/>
              </a:spcAft>
              <a:buNone/>
            </a:pPr>
            <a:r>
              <a:rPr lang="zh-TW"/>
              <a:t>-From the table, we can see that vanilla LSTM model that was trained from scratch has a relatively disappointing performance in all ROUGE metrics compared with other models.</a:t>
            </a:r>
            <a:endParaRPr/>
          </a:p>
          <a:p>
            <a:pPr marL="0" lvl="0" indent="0" algn="l" rtl="0">
              <a:spcBef>
                <a:spcPts val="0"/>
              </a:spcBef>
              <a:spcAft>
                <a:spcPts val="0"/>
              </a:spcAft>
              <a:buNone/>
            </a:pPr>
            <a:r>
              <a:rPr lang="zh-TW"/>
              <a:t>-The performance of Transformer-based models like BART-large model and all three T5 models almost doubles the LSTM model. Though, they have very similar performance to each other in all metrics regardless of size of models and underlying datasets. </a:t>
            </a:r>
            <a:endParaRPr/>
          </a:p>
          <a:p>
            <a:pPr marL="0" lvl="0" indent="0" algn="l" rtl="0">
              <a:spcBef>
                <a:spcPts val="0"/>
              </a:spcBef>
              <a:spcAft>
                <a:spcPts val="0"/>
              </a:spcAft>
              <a:buNone/>
            </a:pPr>
            <a:r>
              <a:rPr lang="zh-TW"/>
              <a:t>-On the other hand, our finetuned Transformer-based BART-base model outperforms LSTM but still cannot compete with other Transformer models. This may be because of how we perform finetuning or data processing.</a:t>
            </a:r>
            <a:endParaRPr/>
          </a:p>
          <a:p>
            <a:pPr marL="0" lvl="0" indent="0" algn="l" rtl="0">
              <a:spcBef>
                <a:spcPts val="0"/>
              </a:spcBef>
              <a:spcAft>
                <a:spcPts val="0"/>
              </a:spcAft>
              <a:buNone/>
            </a:pPr>
            <a:r>
              <a:rPr lang="zh-TW"/>
              <a:t>-Overall, the accuracy of the best model in our experiment is not high compared with the current state-of-the-art models. </a:t>
            </a:r>
            <a:endParaRPr/>
          </a:p>
          <a:p>
            <a:pPr marL="0" lvl="0" indent="0" algn="l" rtl="0">
              <a:spcBef>
                <a:spcPts val="0"/>
              </a:spcBef>
              <a:spcAft>
                <a:spcPts val="0"/>
              </a:spcAft>
              <a:buNone/>
            </a:pPr>
            <a:r>
              <a:rPr lang="zh-TW"/>
              <a:t>-Nonetheless, in other experiments from different researchers using this same dataset, their best models hardly have an accuracy larger than 0.4. </a:t>
            </a:r>
            <a:endParaRPr/>
          </a:p>
          <a:p>
            <a:pPr marL="0" lvl="0" indent="0" algn="l" rtl="0">
              <a:spcBef>
                <a:spcPts val="0"/>
              </a:spcBef>
              <a:spcAft>
                <a:spcPts val="0"/>
              </a:spcAft>
              <a:buNone/>
            </a:pPr>
            <a:r>
              <a:rPr lang="zh-TW"/>
              <a:t>-So, there is still a long way to go for text summarization.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580eb973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580eb973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-Here are the examples of our model outputs compared with a reference summary. </a:t>
            </a:r>
            <a:endParaRPr/>
          </a:p>
          <a:p>
            <a:pPr marL="0" lvl="0" indent="0" algn="l" rtl="0">
              <a:spcBef>
                <a:spcPts val="0"/>
              </a:spcBef>
              <a:spcAft>
                <a:spcPts val="0"/>
              </a:spcAft>
              <a:buNone/>
            </a:pPr>
            <a:r>
              <a:rPr lang="zh-TW"/>
              <a:t>-We can see that the summary output from LSTM sequence to sequence model is incorrect as seen in the word like Manchester United repeating itself in both subject and object. </a:t>
            </a:r>
            <a:endParaRPr/>
          </a:p>
          <a:p>
            <a:pPr marL="0" lvl="0" indent="0" algn="l" rtl="0">
              <a:spcBef>
                <a:spcPts val="0"/>
              </a:spcBef>
              <a:spcAft>
                <a:spcPts val="0"/>
              </a:spcAft>
              <a:buNone/>
            </a:pPr>
            <a:r>
              <a:rPr lang="zh-TW"/>
              <a:t>-In contrast, the outputs of other models are correct and understandable in terms of meaning and grammar. </a:t>
            </a:r>
            <a:endParaRPr/>
          </a:p>
          <a:p>
            <a:pPr marL="0" lvl="0" indent="0" algn="l" rtl="0">
              <a:spcBef>
                <a:spcPts val="0"/>
              </a:spcBef>
              <a:spcAft>
                <a:spcPts val="0"/>
              </a:spcAft>
              <a:buNone/>
            </a:pPr>
            <a:endParaRPr/>
          </a:p>
          <a:p>
            <a:pPr marL="0" lvl="0" indent="0" algn="l" rtl="0">
              <a:spcBef>
                <a:spcPts val="0"/>
              </a:spcBef>
              <a:spcAft>
                <a:spcPts val="0"/>
              </a:spcAft>
              <a:buNone/>
            </a:pPr>
            <a:r>
              <a:rPr lang="zh-TW"/>
              <a:t>-There are two key points in the reference summary.</a:t>
            </a:r>
            <a:endParaRPr/>
          </a:p>
          <a:p>
            <a:pPr marL="0" lvl="0" indent="0" algn="l" rtl="0">
              <a:spcBef>
                <a:spcPts val="0"/>
              </a:spcBef>
              <a:spcAft>
                <a:spcPts val="0"/>
              </a:spcAft>
              <a:buNone/>
            </a:pPr>
            <a:r>
              <a:rPr lang="zh-TW"/>
              <a:t>- The first is Manchester united have made Schweinsteiger as their top target. BART base model and all T5 models identified this point successfully. </a:t>
            </a:r>
            <a:endParaRPr/>
          </a:p>
          <a:p>
            <a:pPr marL="0" lvl="0" indent="0" algn="l" rtl="0">
              <a:spcBef>
                <a:spcPts val="0"/>
              </a:spcBef>
              <a:spcAft>
                <a:spcPts val="0"/>
              </a:spcAft>
              <a:buNone/>
            </a:pPr>
            <a:r>
              <a:rPr lang="zh-TW"/>
              <a:t>-The other point is Van Gall eyes Scheweinsteiger reunion at Old Trafford. And for this point, only BART large model can capture this detail. </a:t>
            </a:r>
            <a:endParaRPr/>
          </a:p>
          <a:p>
            <a:pPr marL="0" lvl="0" indent="0" algn="l" rtl="0">
              <a:spcBef>
                <a:spcPts val="0"/>
              </a:spcBef>
              <a:spcAft>
                <a:spcPts val="0"/>
              </a:spcAft>
              <a:buNone/>
            </a:pPr>
            <a:r>
              <a:rPr lang="zh-TW"/>
              <a:t>-To summarize, almost all the models successfully summarize one key point from the text except the LSTM model. </a:t>
            </a:r>
            <a:endParaRPr/>
          </a:p>
          <a:p>
            <a:pPr marL="0" lvl="0" indent="0" algn="l" rtl="0">
              <a:spcBef>
                <a:spcPts val="0"/>
              </a:spcBef>
              <a:spcAft>
                <a:spcPts val="0"/>
              </a:spcAft>
              <a:buNone/>
            </a:pPr>
            <a:r>
              <a:rPr lang="zh-TW"/>
              <a:t>-And the sentences they generate are readable and concise. </a:t>
            </a:r>
            <a:endParaRPr/>
          </a:p>
          <a:p>
            <a:pPr marL="0" lvl="0" indent="0" algn="l" rtl="0">
              <a:spcBef>
                <a:spcPts val="0"/>
              </a:spcBef>
              <a:spcAft>
                <a:spcPts val="0"/>
              </a:spcAft>
              <a:buNone/>
            </a:pPr>
            <a:r>
              <a:rPr lang="zh-TW"/>
              <a:t>-Although none of them point out both of two key points, we think that their performance are acceptable and helpful.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580eb973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580eb973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From our analysis of news summarization, we conclude that </a:t>
            </a:r>
            <a:endParaRPr/>
          </a:p>
          <a:p>
            <a:pPr marL="457200" lvl="0" indent="-298450" algn="l" rtl="0">
              <a:lnSpc>
                <a:spcPct val="115000"/>
              </a:lnSpc>
              <a:spcBef>
                <a:spcPts val="0"/>
              </a:spcBef>
              <a:spcAft>
                <a:spcPts val="0"/>
              </a:spcAft>
              <a:buClr>
                <a:srgbClr val="595959"/>
              </a:buClr>
              <a:buSzPts val="1100"/>
              <a:buChar char="●"/>
            </a:pPr>
            <a:r>
              <a:rPr lang="zh-TW">
                <a:solidFill>
                  <a:srgbClr val="595959"/>
                </a:solidFill>
              </a:rPr>
              <a:t>The accuracy of text summarization models can be increased by using transformers.</a:t>
            </a:r>
            <a:endParaRPr>
              <a:solidFill>
                <a:srgbClr val="595959"/>
              </a:solidFill>
            </a:endParaRPr>
          </a:p>
          <a:p>
            <a:pPr marL="457200" lvl="0" indent="-298450" algn="l" rtl="0">
              <a:lnSpc>
                <a:spcPct val="115000"/>
              </a:lnSpc>
              <a:spcBef>
                <a:spcPts val="0"/>
              </a:spcBef>
              <a:spcAft>
                <a:spcPts val="0"/>
              </a:spcAft>
              <a:buClr>
                <a:srgbClr val="595959"/>
              </a:buClr>
              <a:buSzPts val="1100"/>
              <a:buChar char="●"/>
            </a:pPr>
            <a:r>
              <a:rPr lang="zh-TW">
                <a:solidFill>
                  <a:srgbClr val="595959"/>
                </a:solidFill>
              </a:rPr>
              <a:t>Our current models can generate a correct and readable summary sentence in some cases.</a:t>
            </a:r>
            <a:endParaRPr>
              <a:solidFill>
                <a:srgbClr val="595959"/>
              </a:solidFill>
            </a:endParaRPr>
          </a:p>
          <a:p>
            <a:pPr marL="457200" lvl="0" indent="-342900" algn="l" rtl="0">
              <a:lnSpc>
                <a:spcPct val="115000"/>
              </a:lnSpc>
              <a:spcBef>
                <a:spcPts val="0"/>
              </a:spcBef>
              <a:spcAft>
                <a:spcPts val="0"/>
              </a:spcAft>
              <a:buClr>
                <a:srgbClr val="595959"/>
              </a:buClr>
              <a:buSzPts val="1800"/>
              <a:buChar char="●"/>
            </a:pPr>
            <a:r>
              <a:rPr lang="zh-TW">
                <a:solidFill>
                  <a:srgbClr val="595959"/>
                </a:solidFill>
              </a:rPr>
              <a:t>Text summarization is still a challenging topic.</a:t>
            </a:r>
            <a:endParaRPr>
              <a:solidFill>
                <a:srgbClr val="595959"/>
              </a:solidFill>
            </a:endParaRPr>
          </a:p>
          <a:p>
            <a:pPr marL="457200" lvl="0" indent="-298450" algn="l" rtl="0">
              <a:lnSpc>
                <a:spcPct val="115000"/>
              </a:lnSpc>
              <a:spcBef>
                <a:spcPts val="0"/>
              </a:spcBef>
              <a:spcAft>
                <a:spcPts val="0"/>
              </a:spcAft>
              <a:buClr>
                <a:srgbClr val="595959"/>
              </a:buClr>
              <a:buSzPts val="1100"/>
              <a:buChar char="●"/>
            </a:pPr>
            <a:r>
              <a:rPr lang="zh-TW">
                <a:solidFill>
                  <a:srgbClr val="595959"/>
                </a:solidFill>
              </a:rPr>
              <a:t>The overall accuracy of our models is still relatively low; and in other experiments, researchers can hardly generate a model with the accuracy higher than 0.4.</a:t>
            </a:r>
            <a:endParaRPr>
              <a:solidFill>
                <a:srgbClr val="595959"/>
              </a:solidFill>
            </a:endParaRPr>
          </a:p>
          <a:p>
            <a:pPr marL="457200" lvl="0" indent="-342900" algn="l" rtl="0">
              <a:lnSpc>
                <a:spcPct val="115000"/>
              </a:lnSpc>
              <a:spcBef>
                <a:spcPts val="0"/>
              </a:spcBef>
              <a:spcAft>
                <a:spcPts val="0"/>
              </a:spcAft>
              <a:buClr>
                <a:srgbClr val="595959"/>
              </a:buClr>
              <a:buSzPts val="1800"/>
              <a:buChar char="●"/>
            </a:pPr>
            <a:r>
              <a:rPr lang="zh-TW">
                <a:solidFill>
                  <a:srgbClr val="595959"/>
                </a:solidFill>
              </a:rPr>
              <a:t>For Future work, we can incorporate Named-entity recognition to our model since large portion of summaries involve named entity</a:t>
            </a:r>
            <a:endParaRPr>
              <a:solidFill>
                <a:srgbClr val="595959"/>
              </a:solidFill>
            </a:endParaRPr>
          </a:p>
          <a:p>
            <a:pPr marL="457200" lvl="0" indent="0" algn="l" rtl="0">
              <a:lnSpc>
                <a:spcPct val="115000"/>
              </a:lnSpc>
              <a:spcBef>
                <a:spcPts val="1600"/>
              </a:spcBef>
              <a:spcAft>
                <a:spcPts val="16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580eb973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580eb973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0"/>
              </a:spcAft>
              <a:buNone/>
            </a:pPr>
            <a:r>
              <a:rPr lang="zh-TW" sz="3700" b="1" dirty="0">
                <a:solidFill>
                  <a:srgbClr val="000000"/>
                </a:solidFill>
                <a:latin typeface="Times New Roman"/>
                <a:ea typeface="Times New Roman"/>
                <a:cs typeface="Times New Roman"/>
                <a:sym typeface="Times New Roman"/>
              </a:rPr>
              <a:t> 	TLDR: Text Summarization from basic to advanced approaches</a:t>
            </a:r>
            <a:endParaRPr sz="3700" b="1">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25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500"/>
              <a:t>Nattapat Juthaprachakul(njuthapr), Siyu Wu(swa246)</a:t>
            </a:r>
            <a:endParaRPr sz="2500"/>
          </a:p>
          <a:p>
            <a:pPr marL="0" lvl="0" indent="0" algn="ctr" rtl="0">
              <a:spcBef>
                <a:spcPts val="0"/>
              </a:spcBef>
              <a:spcAft>
                <a:spcPts val="0"/>
              </a:spcAft>
              <a:buNone/>
            </a:pPr>
            <a:r>
              <a:rPr lang="zh-TW" sz="2500"/>
              <a:t>CMPT-825: Natural Language Processing</a:t>
            </a:r>
            <a:endParaRPr sz="2500"/>
          </a:p>
          <a:p>
            <a:pPr marL="0" lvl="0" indent="0" algn="ctr" rtl="0">
              <a:spcBef>
                <a:spcPts val="0"/>
              </a:spcBef>
              <a:spcAft>
                <a:spcPts val="0"/>
              </a:spcAft>
              <a:buNone/>
            </a:pPr>
            <a:r>
              <a:rPr lang="zh-TW" sz="2500"/>
              <a:t>Simon Fraser University</a:t>
            </a:r>
            <a:endParaRPr sz="2500"/>
          </a:p>
        </p:txBody>
      </p:sp>
      <p:pic>
        <p:nvPicPr>
          <p:cNvPr id="2" name="Recorded Sound">
            <a:hlinkClick r:id="" action="ppaction://media"/>
            <a:extLst>
              <a:ext uri="{FF2B5EF4-FFF2-40B4-BE49-F238E27FC236}">
                <a16:creationId xmlns:a16="http://schemas.microsoft.com/office/drawing/2014/main" id="{85F75246-D6B8-45D0-88AF-5185E36FA9BA}"/>
              </a:ext>
            </a:extLst>
          </p:cNvPr>
          <p:cNvPicPr>
            <a:picLocks noChangeAspect="1"/>
          </p:cNvPicPr>
          <p:nvPr>
            <a:audioFile r:link="rId1"/>
            <p:extLst>
              <p:ext uri="{DAA4B4D4-6D71-4841-9C94-3DE7FCFB9230}">
                <p14:media xmlns:p14="http://schemas.microsoft.com/office/powerpoint/2010/main" r:embed="rId2">
                  <p14:trim st="2618"/>
                </p14:media>
              </p:ext>
            </p:extLst>
          </p:nvPr>
        </p:nvPicPr>
        <p:blipFill>
          <a:blip r:embed="rId5"/>
          <a:stretch>
            <a:fillRect/>
          </a:stretch>
        </p:blipFill>
        <p:spPr>
          <a:xfrm>
            <a:off x="8344937" y="4349395"/>
            <a:ext cx="487363" cy="487363"/>
          </a:xfrm>
          <a:prstGeom prst="rect">
            <a:avLst/>
          </a:prstGeom>
        </p:spPr>
      </p:pic>
    </p:spTree>
  </p:cSld>
  <p:clrMapOvr>
    <a:masterClrMapping/>
  </p:clrMapOvr>
  <p:transition spd="slow" advTm="375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audio>
              <p:cMediaNode vol="80000" numSld="999" showWhenStopped="0">
                <p:cTn id="8"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body" idx="1"/>
          </p:nvPr>
        </p:nvSpPr>
        <p:spPr>
          <a:xfrm>
            <a:off x="311700" y="268325"/>
            <a:ext cx="8520600" cy="4685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zh-TW"/>
              <a:t>[4] Lin, C.Y. (2004). ROUGE: A Package for Automatic Evaluation of Summaries. In Text Summarization Branches Out (pp. 74–81). Association for Computational Linguistics.</a:t>
            </a:r>
            <a:endParaRPr/>
          </a:p>
          <a:p>
            <a:pPr marL="0" lvl="0" indent="0" algn="l" rtl="0">
              <a:spcBef>
                <a:spcPts val="1200"/>
              </a:spcBef>
              <a:spcAft>
                <a:spcPts val="0"/>
              </a:spcAft>
              <a:buNone/>
            </a:pPr>
            <a:r>
              <a:rPr lang="zh-TW"/>
              <a:t>[5] R. N. et al., “Cnn/dailymail dataset,” CoNLL, 2016</a:t>
            </a:r>
            <a:endParaRPr/>
          </a:p>
          <a:p>
            <a:pPr marL="0" lvl="0" indent="0" algn="l" rtl="0">
              <a:spcBef>
                <a:spcPts val="1200"/>
              </a:spcBef>
              <a:spcAft>
                <a:spcPts val="0"/>
              </a:spcAft>
              <a:buNone/>
            </a:pPr>
            <a:r>
              <a:rPr lang="zh-TW"/>
              <a:t>[6] Thomas Wolf and Lysandre Debut and Victor Sanh and Julien Chaumond and Clement Delangue and Anthony Moi and Pierric Cistac and Tim Rault and Rémi Louf and Morgan Funtowicz and Jamie Brew (2019). HuggingFace's Transformers: State-of-the-art Natural Language ProcessingCoRR, abs/1910.03771.</a:t>
            </a:r>
            <a:endParaRPr/>
          </a:p>
          <a:p>
            <a:pPr marL="0" lvl="0" indent="0" algn="l" rtl="0">
              <a:spcBef>
                <a:spcPts val="1200"/>
              </a:spcBef>
              <a:spcAft>
                <a:spcPts val="0"/>
              </a:spcAft>
              <a:buNone/>
            </a:pPr>
            <a:r>
              <a:rPr lang="zh-TW"/>
              <a:t>[7] X. Carreras, L. Màrquez, Introduction to the CoNLL-2004 shared task: Semantic role label-ing, in Proceedings of the Eighth Conference on Computational Natural Language Learning (CoNLL-2004) at HLT-NAACL 2004(2004), pp. 89–97</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600"/>
              </a:spcAft>
              <a:buNone/>
            </a:pPr>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3400" y="370550"/>
            <a:ext cx="8520600" cy="9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000" b="1"/>
              <a:t>Text summarization</a:t>
            </a:r>
            <a:endParaRPr sz="3000" b="1"/>
          </a:p>
        </p:txBody>
      </p:sp>
      <p:sp>
        <p:nvSpPr>
          <p:cNvPr id="61" name="Google Shape;61;p14"/>
          <p:cNvSpPr txBox="1">
            <a:spLocks noGrp="1"/>
          </p:cNvSpPr>
          <p:nvPr>
            <p:ph type="body" idx="1"/>
          </p:nvPr>
        </p:nvSpPr>
        <p:spPr>
          <a:xfrm>
            <a:off x="623400" y="-3128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 Problem: what problem you are tackling and why it’s important</a:t>
            </a:r>
            <a:endParaRPr/>
          </a:p>
          <a:p>
            <a:pPr marL="0" lvl="0" indent="0" algn="l" rtl="0">
              <a:spcBef>
                <a:spcPts val="1600"/>
              </a:spcBef>
              <a:spcAft>
                <a:spcPts val="0"/>
              </a:spcAft>
              <a:buNone/>
            </a:pPr>
            <a:r>
              <a:rPr lang="zh-TW"/>
              <a:t>	 If you are doing something new, what are current approaches are and their limitations, and what is the insight of your approach that allows you to solve the problem better.</a:t>
            </a:r>
            <a:endParaRPr/>
          </a:p>
          <a:p>
            <a:pPr marL="0" lvl="0" indent="0" algn="l" rtl="0">
              <a:spcBef>
                <a:spcPts val="1600"/>
              </a:spcBef>
              <a:spcAft>
                <a:spcPts val="1600"/>
              </a:spcAft>
              <a:buNone/>
            </a:pPr>
            <a:endParaRPr/>
          </a:p>
        </p:txBody>
      </p:sp>
      <p:sp>
        <p:nvSpPr>
          <p:cNvPr id="62" name="Google Shape;62;p14"/>
          <p:cNvSpPr txBox="1"/>
          <p:nvPr/>
        </p:nvSpPr>
        <p:spPr>
          <a:xfrm>
            <a:off x="446350" y="1118994"/>
            <a:ext cx="4209300" cy="1592400"/>
          </a:xfrm>
          <a:prstGeom prst="rect">
            <a:avLst/>
          </a:prstGeom>
          <a:noFill/>
          <a:ln>
            <a:noFill/>
          </a:ln>
        </p:spPr>
        <p:txBody>
          <a:bodyPr spcFirstLastPara="1" wrap="square" lIns="91425" tIns="91425" rIns="91425" bIns="91425" anchor="t" anchorCtr="0">
            <a:noAutofit/>
          </a:bodyPr>
          <a:lstStyle/>
          <a:p>
            <a:pPr marL="457200" lvl="0" indent="-352425" algn="l" rtl="0">
              <a:lnSpc>
                <a:spcPct val="115000"/>
              </a:lnSpc>
              <a:spcBef>
                <a:spcPts val="0"/>
              </a:spcBef>
              <a:spcAft>
                <a:spcPts val="0"/>
              </a:spcAft>
              <a:buClr>
                <a:srgbClr val="333333"/>
              </a:buClr>
              <a:buSzPts val="1950"/>
              <a:buChar char="●"/>
            </a:pPr>
            <a:r>
              <a:rPr lang="zh-TW" sz="1950" dirty="0">
                <a:solidFill>
                  <a:srgbClr val="333333"/>
                </a:solidFill>
              </a:rPr>
              <a:t>What is summarization?</a:t>
            </a:r>
            <a:endParaRPr sz="1950" dirty="0">
              <a:solidFill>
                <a:srgbClr val="333333"/>
              </a:solidFill>
            </a:endParaRPr>
          </a:p>
          <a:p>
            <a:pPr marL="457200" lvl="0" indent="-352425" algn="l" rtl="0">
              <a:lnSpc>
                <a:spcPct val="115000"/>
              </a:lnSpc>
              <a:spcBef>
                <a:spcPts val="0"/>
              </a:spcBef>
              <a:spcAft>
                <a:spcPts val="0"/>
              </a:spcAft>
              <a:buClr>
                <a:srgbClr val="333333"/>
              </a:buClr>
              <a:buSzPts val="1950"/>
              <a:buChar char="●"/>
            </a:pPr>
            <a:r>
              <a:rPr lang="zh-TW" sz="1950" dirty="0">
                <a:solidFill>
                  <a:srgbClr val="333333"/>
                </a:solidFill>
              </a:rPr>
              <a:t>Our goal</a:t>
            </a:r>
            <a:endParaRPr sz="1950" dirty="0"/>
          </a:p>
        </p:txBody>
      </p:sp>
      <p:pic>
        <p:nvPicPr>
          <p:cNvPr id="63" name="Google Shape;63;p14"/>
          <p:cNvPicPr preferRelativeResize="0"/>
          <p:nvPr/>
        </p:nvPicPr>
        <p:blipFill rotWithShape="1">
          <a:blip r:embed="rId3">
            <a:alphaModFix/>
          </a:blip>
          <a:srcRect r="1545"/>
          <a:stretch/>
        </p:blipFill>
        <p:spPr>
          <a:xfrm>
            <a:off x="5511325" y="815625"/>
            <a:ext cx="3632674" cy="3768826"/>
          </a:xfrm>
          <a:prstGeom prst="rect">
            <a:avLst/>
          </a:prstGeom>
          <a:noFill/>
          <a:ln>
            <a:noFill/>
          </a:ln>
        </p:spPr>
      </p:pic>
      <p:pic>
        <p:nvPicPr>
          <p:cNvPr id="64" name="Google Shape;64;p14"/>
          <p:cNvPicPr preferRelativeResize="0"/>
          <p:nvPr/>
        </p:nvPicPr>
        <p:blipFill>
          <a:blip r:embed="rId4">
            <a:alphaModFix/>
          </a:blip>
          <a:stretch>
            <a:fillRect/>
          </a:stretch>
        </p:blipFill>
        <p:spPr>
          <a:xfrm>
            <a:off x="351350" y="2711400"/>
            <a:ext cx="4728900" cy="1315325"/>
          </a:xfrm>
          <a:prstGeom prst="rect">
            <a:avLst/>
          </a:prstGeom>
          <a:noFill/>
          <a:ln>
            <a:noFill/>
          </a:ln>
        </p:spPr>
      </p:pic>
      <p:pic>
        <p:nvPicPr>
          <p:cNvPr id="65" name="Google Shape;65;p14"/>
          <p:cNvPicPr preferRelativeResize="0"/>
          <p:nvPr/>
        </p:nvPicPr>
        <p:blipFill>
          <a:blip r:embed="rId5">
            <a:alphaModFix/>
          </a:blip>
          <a:stretch>
            <a:fillRect/>
          </a:stretch>
        </p:blipFill>
        <p:spPr>
          <a:xfrm>
            <a:off x="191975" y="4248874"/>
            <a:ext cx="5182525" cy="480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advTm="19866">
        <p14:reveal/>
      </p:transition>
    </mc:Choice>
    <mc:Fallback>
      <p:transition spd="slow" advTm="1986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1775" y="11956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a:t>Data:  </a:t>
            </a:r>
            <a:r>
              <a:rPr lang="zh-TW" sz="1900"/>
              <a:t>CNN/Daily Mail dataset of 305,758 samples</a:t>
            </a:r>
            <a:endParaRPr sz="3300" b="1"/>
          </a:p>
        </p:txBody>
      </p:sp>
      <p:sp>
        <p:nvSpPr>
          <p:cNvPr id="71" name="Google Shape;71;p15"/>
          <p:cNvSpPr txBox="1">
            <a:spLocks noGrp="1"/>
          </p:cNvSpPr>
          <p:nvPr>
            <p:ph type="body" idx="1"/>
          </p:nvPr>
        </p:nvSpPr>
        <p:spPr>
          <a:xfrm>
            <a:off x="-50225" y="-1848450"/>
            <a:ext cx="7082400" cy="15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 Data/Task: Briefly explain (or better, give examples of) the data and/or task</a:t>
            </a:r>
            <a:endParaRPr/>
          </a:p>
          <a:p>
            <a:pPr marL="0" lvl="0" indent="0" algn="l" rtl="0">
              <a:spcBef>
                <a:spcPts val="1600"/>
              </a:spcBef>
              <a:spcAft>
                <a:spcPts val="0"/>
              </a:spcAft>
              <a:buNone/>
            </a:pPr>
            <a:r>
              <a:rPr lang="zh-TW"/>
              <a:t>	• Clearly specify your input and output, give examples.</a:t>
            </a:r>
            <a:endParaRPr/>
          </a:p>
          <a:p>
            <a:pPr marL="0" lvl="0" indent="0" algn="l" rtl="0">
              <a:spcBef>
                <a:spcPts val="1600"/>
              </a:spcBef>
              <a:spcAft>
                <a:spcPts val="1600"/>
              </a:spcAft>
              <a:buNone/>
            </a:pPr>
            <a:r>
              <a:rPr lang="zh-TW"/>
              <a:t>        • Provide statistics (tables or charts) for your data</a:t>
            </a:r>
            <a:endParaRPr/>
          </a:p>
        </p:txBody>
      </p:sp>
      <p:graphicFrame>
        <p:nvGraphicFramePr>
          <p:cNvPr id="72" name="Google Shape;72;p15"/>
          <p:cNvGraphicFramePr/>
          <p:nvPr/>
        </p:nvGraphicFramePr>
        <p:xfrm>
          <a:off x="693738" y="2315150"/>
          <a:ext cx="7715950" cy="2422322"/>
        </p:xfrm>
        <a:graphic>
          <a:graphicData uri="http://schemas.openxmlformats.org/drawingml/2006/table">
            <a:tbl>
              <a:tblPr>
                <a:noFill/>
                <a:tableStyleId>{F0250752-D4D0-4F31-9724-4D5B512A87E5}</a:tableStyleId>
              </a:tblPr>
              <a:tblGrid>
                <a:gridCol w="933600">
                  <a:extLst>
                    <a:ext uri="{9D8B030D-6E8A-4147-A177-3AD203B41FA5}">
                      <a16:colId xmlns:a16="http://schemas.microsoft.com/office/drawing/2014/main" val="20000"/>
                    </a:ext>
                  </a:extLst>
                </a:gridCol>
                <a:gridCol w="6782350">
                  <a:extLst>
                    <a:ext uri="{9D8B030D-6E8A-4147-A177-3AD203B41FA5}">
                      <a16:colId xmlns:a16="http://schemas.microsoft.com/office/drawing/2014/main" val="20001"/>
                    </a:ext>
                  </a:extLst>
                </a:gridCol>
              </a:tblGrid>
              <a:tr h="1234350">
                <a:tc>
                  <a:txBody>
                    <a:bodyPr/>
                    <a:lstStyle/>
                    <a:p>
                      <a:pPr marL="0" lvl="0" indent="0" algn="ctr" rtl="0">
                        <a:lnSpc>
                          <a:spcPct val="115000"/>
                        </a:lnSpc>
                        <a:spcBef>
                          <a:spcPts val="1200"/>
                        </a:spcBef>
                        <a:spcAft>
                          <a:spcPts val="0"/>
                        </a:spcAft>
                        <a:buNone/>
                      </a:pPr>
                      <a:r>
                        <a:rPr lang="zh-TW" sz="1300" b="1"/>
                        <a:t>Story</a:t>
                      </a:r>
                      <a:endParaRPr sz="13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zh-TW" sz="1200" i="1"/>
                        <a:t>The label on the package claimed that it contained T-shirts and baby toys. But when customs officials in Sydney X-ray scanned the parcel, they found instead five pythons and two venomous tarantulas. On Tuesday, authorities raided the house in Sydney to which the parcel had been addressed. Officials seized evidence but expect to file charges later, the customs agency said.(cont.)</a:t>
                      </a:r>
                      <a:endParaRPr sz="1200" i="1"/>
                    </a:p>
                    <a:p>
                      <a:pPr marL="0" lvl="0" indent="0" algn="l" rtl="0">
                        <a:lnSpc>
                          <a:spcPct val="115000"/>
                        </a:lnSpc>
                        <a:spcBef>
                          <a:spcPts val="1200"/>
                        </a:spcBef>
                        <a:spcAft>
                          <a:spcPts val="0"/>
                        </a:spcAft>
                        <a:buNone/>
                      </a:pPr>
                      <a:endParaRPr sz="1200"/>
                    </a:p>
                  </a:txBody>
                  <a:tcPr marL="68575" marR="68575" marT="0" marB="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02300">
                <a:tc>
                  <a:txBody>
                    <a:bodyPr/>
                    <a:lstStyle/>
                    <a:p>
                      <a:pPr marL="0" lvl="0" indent="0" algn="ctr" rtl="0">
                        <a:lnSpc>
                          <a:spcPct val="115000"/>
                        </a:lnSpc>
                        <a:spcBef>
                          <a:spcPts val="1200"/>
                        </a:spcBef>
                        <a:spcAft>
                          <a:spcPts val="0"/>
                        </a:spcAft>
                        <a:buNone/>
                      </a:pPr>
                      <a:r>
                        <a:rPr lang="zh-TW" sz="1300" b="1"/>
                        <a:t>Summary</a:t>
                      </a:r>
                      <a:endParaRPr sz="13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zh-TW" sz="1200"/>
                        <a:t>-Customs officials in Australia find pythons and tarantulas in package</a:t>
                      </a:r>
                      <a:endParaRPr sz="1200"/>
                    </a:p>
                    <a:p>
                      <a:pPr marL="0" lvl="0" indent="0" algn="l" rtl="0">
                        <a:lnSpc>
                          <a:spcPct val="115000"/>
                        </a:lnSpc>
                        <a:spcBef>
                          <a:spcPts val="1200"/>
                        </a:spcBef>
                        <a:spcAft>
                          <a:spcPts val="0"/>
                        </a:spcAft>
                        <a:buNone/>
                      </a:pPr>
                      <a:r>
                        <a:rPr lang="zh-TW" sz="1200"/>
                        <a:t>-The parcel had been sent from the United States</a:t>
                      </a:r>
                      <a:endParaRPr sz="1200"/>
                    </a:p>
                    <a:p>
                      <a:pPr marL="0" lvl="0" indent="0" algn="l" rtl="0">
                        <a:lnSpc>
                          <a:spcPct val="115000"/>
                        </a:lnSpc>
                        <a:spcBef>
                          <a:spcPts val="1200"/>
                        </a:spcBef>
                        <a:spcAft>
                          <a:spcPts val="0"/>
                        </a:spcAft>
                        <a:buNone/>
                      </a:pPr>
                      <a:r>
                        <a:rPr lang="zh-TW" sz="1200"/>
                        <a:t>-The creatures were later killed because they posed a quarantine risk</a:t>
                      </a:r>
                      <a:endParaRPr sz="1200"/>
                    </a:p>
                  </a:txBody>
                  <a:tcPr marL="68575" marR="68575" marT="0" marB="10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3" name="Google Shape;73;p15"/>
          <p:cNvSpPr txBox="1">
            <a:spLocks noGrp="1"/>
          </p:cNvSpPr>
          <p:nvPr>
            <p:ph type="body" idx="1"/>
          </p:nvPr>
        </p:nvSpPr>
        <p:spPr>
          <a:xfrm>
            <a:off x="1030800" y="692275"/>
            <a:ext cx="7082400" cy="154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zh-TW" sz="1400" dirty="0">
                <a:solidFill>
                  <a:srgbClr val="000000"/>
                </a:solidFill>
              </a:rPr>
              <a:t>Split into train/validation/test sets with a ratio of 90/5/5</a:t>
            </a:r>
            <a:endParaRPr sz="1400" dirty="0">
              <a:solidFill>
                <a:srgbClr val="000000"/>
              </a:solidFill>
            </a:endParaRPr>
          </a:p>
          <a:p>
            <a:pPr marL="457200" lvl="0" indent="-317500" algn="l" rtl="0">
              <a:spcBef>
                <a:spcPts val="0"/>
              </a:spcBef>
              <a:spcAft>
                <a:spcPts val="0"/>
              </a:spcAft>
              <a:buClr>
                <a:srgbClr val="000000"/>
              </a:buClr>
              <a:buSzPts val="1400"/>
              <a:buChar char="●"/>
            </a:pPr>
            <a:r>
              <a:rPr lang="zh-TW" sz="1400" dirty="0">
                <a:solidFill>
                  <a:srgbClr val="000000"/>
                </a:solidFill>
              </a:rPr>
              <a:t>Stories: an average of 781 tokens.</a:t>
            </a:r>
            <a:endParaRPr sz="1400" dirty="0">
              <a:solidFill>
                <a:srgbClr val="000000"/>
              </a:solidFill>
            </a:endParaRPr>
          </a:p>
          <a:p>
            <a:pPr marL="457200" lvl="0" indent="-317500" algn="l" rtl="0">
              <a:spcBef>
                <a:spcPts val="0"/>
              </a:spcBef>
              <a:spcAft>
                <a:spcPts val="0"/>
              </a:spcAft>
              <a:buClr>
                <a:srgbClr val="000000"/>
              </a:buClr>
              <a:buSzPts val="1400"/>
              <a:buChar char="●"/>
            </a:pPr>
            <a:r>
              <a:rPr lang="zh-TW" sz="1400" dirty="0">
                <a:solidFill>
                  <a:srgbClr val="000000"/>
                </a:solidFill>
              </a:rPr>
              <a:t>Summaries: an average of 56 toke</a:t>
            </a:r>
            <a:r>
              <a:rPr lang="en-GB" altLang="zh-TW" sz="1400" dirty="0">
                <a:solidFill>
                  <a:srgbClr val="000000"/>
                </a:solidFill>
              </a:rPr>
              <a:t>n</a:t>
            </a:r>
            <a:r>
              <a:rPr lang="zh-TW" sz="1400" dirty="0">
                <a:solidFill>
                  <a:srgbClr val="000000"/>
                </a:solidFill>
              </a:rPr>
              <a:t>s.</a:t>
            </a:r>
            <a:endParaRPr sz="1400" dirty="0">
              <a:solidFill>
                <a:srgbClr val="000000"/>
              </a:solidFill>
            </a:endParaRPr>
          </a:p>
          <a:p>
            <a:pPr marL="457200" lvl="0" indent="-317500" algn="l" rtl="0">
              <a:spcBef>
                <a:spcPts val="0"/>
              </a:spcBef>
              <a:spcAft>
                <a:spcPts val="0"/>
              </a:spcAft>
              <a:buClr>
                <a:srgbClr val="000000"/>
              </a:buClr>
              <a:buSzPts val="1400"/>
              <a:buChar char="●"/>
            </a:pPr>
            <a:r>
              <a:rPr lang="zh-TW" sz="1400" dirty="0">
                <a:solidFill>
                  <a:srgbClr val="000000"/>
                </a:solidFill>
              </a:rPr>
              <a:t>Pre-processing: </a:t>
            </a:r>
            <a:r>
              <a:rPr lang="zh-TW" sz="1400" dirty="0">
                <a:solidFill>
                  <a:schemeClr val="dk1"/>
                </a:solidFill>
              </a:rPr>
              <a:t>lower every letter and </a:t>
            </a:r>
            <a:r>
              <a:rPr lang="zh-TW" sz="1400" dirty="0">
                <a:solidFill>
                  <a:srgbClr val="000000"/>
                </a:solidFill>
              </a:rPr>
              <a:t>remove punctuation, number, tags, etc.</a:t>
            </a:r>
            <a:endParaRPr sz="1400" dirty="0">
              <a:solidFill>
                <a:srgbClr val="000000"/>
              </a:solidFill>
            </a:endParaRPr>
          </a:p>
          <a:p>
            <a:pPr marL="457200" lvl="0" indent="-317500" algn="l" rtl="0">
              <a:spcBef>
                <a:spcPts val="0"/>
              </a:spcBef>
              <a:spcAft>
                <a:spcPts val="0"/>
              </a:spcAft>
              <a:buClr>
                <a:srgbClr val="000000"/>
              </a:buClr>
              <a:buSzPts val="1400"/>
              <a:buChar char="●"/>
            </a:pPr>
            <a:r>
              <a:rPr lang="zh-TW" sz="1400" dirty="0">
                <a:solidFill>
                  <a:srgbClr val="000000"/>
                </a:solidFill>
              </a:rPr>
              <a:t>Use first 2 sentences of stories and 2 summaries                            </a:t>
            </a:r>
            <a:endParaRPr sz="1400" dirty="0">
              <a:solidFill>
                <a:srgbClr val="000000"/>
              </a:solidFill>
            </a:endParaRPr>
          </a:p>
        </p:txBody>
      </p:sp>
    </p:spTree>
  </p:cSld>
  <p:clrMapOvr>
    <a:masterClrMapping/>
  </p:clrMapOvr>
  <p:transition spd="slow" advTm="16512">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95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b="1">
                <a:solidFill>
                  <a:srgbClr val="000000"/>
                </a:solidFill>
              </a:rPr>
              <a:t>Approach </a:t>
            </a:r>
            <a:endParaRPr b="1">
              <a:solidFill>
                <a:srgbClr val="000000"/>
              </a:solidFill>
            </a:endParaRPr>
          </a:p>
        </p:txBody>
      </p:sp>
      <p:sp>
        <p:nvSpPr>
          <p:cNvPr id="79" name="Google Shape;79;p16"/>
          <p:cNvSpPr txBox="1">
            <a:spLocks noGrp="1"/>
          </p:cNvSpPr>
          <p:nvPr>
            <p:ph type="body" idx="1"/>
          </p:nvPr>
        </p:nvSpPr>
        <p:spPr>
          <a:xfrm>
            <a:off x="1797850" y="-2748700"/>
            <a:ext cx="8520600" cy="20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Describe your main methods/techniques/models. </a:t>
            </a:r>
            <a:endParaRPr/>
          </a:p>
          <a:p>
            <a:pPr marL="0" lvl="0" indent="0" algn="l" rtl="0">
              <a:spcBef>
                <a:spcPts val="1600"/>
              </a:spcBef>
              <a:spcAft>
                <a:spcPts val="0"/>
              </a:spcAft>
              <a:buNone/>
            </a:pPr>
            <a:r>
              <a:rPr lang="zh-TW"/>
              <a:t>Diagrams are generally better than text, and equations should be used sparingly (if at all). </a:t>
            </a:r>
            <a:endParaRPr/>
          </a:p>
          <a:p>
            <a:pPr marL="0" lvl="0" indent="0" algn="l" rtl="0">
              <a:spcBef>
                <a:spcPts val="1600"/>
              </a:spcBef>
              <a:spcAft>
                <a:spcPts val="1600"/>
              </a:spcAft>
              <a:buNone/>
            </a:pPr>
            <a:r>
              <a:rPr lang="zh-TW"/>
              <a:t>Highlight the core idea of your techniques.</a:t>
            </a:r>
            <a:endParaRPr/>
          </a:p>
        </p:txBody>
      </p:sp>
      <p:graphicFrame>
        <p:nvGraphicFramePr>
          <p:cNvPr id="80" name="Google Shape;80;p16"/>
          <p:cNvGraphicFramePr/>
          <p:nvPr/>
        </p:nvGraphicFramePr>
        <p:xfrm>
          <a:off x="982775" y="860325"/>
          <a:ext cx="7766700" cy="3599400"/>
        </p:xfrm>
        <a:graphic>
          <a:graphicData uri="http://schemas.openxmlformats.org/drawingml/2006/table">
            <a:tbl>
              <a:tblPr>
                <a:noFill/>
                <a:tableStyleId>{F0250752-D4D0-4F31-9724-4D5B512A87E5}</a:tableStyleId>
              </a:tblPr>
              <a:tblGrid>
                <a:gridCol w="1715700">
                  <a:extLst>
                    <a:ext uri="{9D8B030D-6E8A-4147-A177-3AD203B41FA5}">
                      <a16:colId xmlns:a16="http://schemas.microsoft.com/office/drawing/2014/main" val="20000"/>
                    </a:ext>
                  </a:extLst>
                </a:gridCol>
                <a:gridCol w="1807925">
                  <a:extLst>
                    <a:ext uri="{9D8B030D-6E8A-4147-A177-3AD203B41FA5}">
                      <a16:colId xmlns:a16="http://schemas.microsoft.com/office/drawing/2014/main" val="20001"/>
                    </a:ext>
                  </a:extLst>
                </a:gridCol>
                <a:gridCol w="2066200">
                  <a:extLst>
                    <a:ext uri="{9D8B030D-6E8A-4147-A177-3AD203B41FA5}">
                      <a16:colId xmlns:a16="http://schemas.microsoft.com/office/drawing/2014/main" val="20002"/>
                    </a:ext>
                  </a:extLst>
                </a:gridCol>
                <a:gridCol w="2176875">
                  <a:extLst>
                    <a:ext uri="{9D8B030D-6E8A-4147-A177-3AD203B41FA5}">
                      <a16:colId xmlns:a16="http://schemas.microsoft.com/office/drawing/2014/main" val="20003"/>
                    </a:ext>
                  </a:extLst>
                </a:gridCol>
              </a:tblGrid>
              <a:tr h="514200">
                <a:tc>
                  <a:txBody>
                    <a:bodyPr/>
                    <a:lstStyle/>
                    <a:p>
                      <a:pPr marL="0" lvl="0" indent="0" algn="ctr" rtl="0">
                        <a:lnSpc>
                          <a:spcPct val="115000"/>
                        </a:lnSpc>
                        <a:spcBef>
                          <a:spcPts val="1200"/>
                        </a:spcBef>
                        <a:spcAft>
                          <a:spcPts val="0"/>
                        </a:spcAft>
                        <a:buNone/>
                      </a:pPr>
                      <a:r>
                        <a:rPr lang="zh-TW" b="1"/>
                        <a:t>Model</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 Parameters</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Pretrained data</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Finetune data</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14200">
                <a:tc>
                  <a:txBody>
                    <a:bodyPr/>
                    <a:lstStyle/>
                    <a:p>
                      <a:pPr marL="0" lvl="0" indent="0" algn="ctr" rtl="0">
                        <a:lnSpc>
                          <a:spcPct val="115000"/>
                        </a:lnSpc>
                        <a:spcBef>
                          <a:spcPts val="1200"/>
                        </a:spcBef>
                        <a:spcAft>
                          <a:spcPts val="0"/>
                        </a:spcAft>
                        <a:buNone/>
                      </a:pPr>
                      <a:r>
                        <a:rPr lang="zh-TW"/>
                        <a:t>LSTM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28M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CNN/Dailymail</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4200">
                <a:tc>
                  <a:txBody>
                    <a:bodyPr/>
                    <a:lstStyle/>
                    <a:p>
                      <a:pPr marL="0" lvl="0" indent="0" algn="ctr" rtl="0">
                        <a:lnSpc>
                          <a:spcPct val="115000"/>
                        </a:lnSpc>
                        <a:spcBef>
                          <a:spcPts val="1200"/>
                        </a:spcBef>
                        <a:spcAft>
                          <a:spcPts val="0"/>
                        </a:spcAft>
                        <a:buNone/>
                      </a:pPr>
                      <a:r>
                        <a:rPr lang="zh-TW"/>
                        <a:t>BART-base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139M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XSum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CNN/Dailymail</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4200">
                <a:tc>
                  <a:txBody>
                    <a:bodyPr/>
                    <a:lstStyle/>
                    <a:p>
                      <a:pPr marL="0" lvl="0" indent="0" algn="ctr" rtl="0">
                        <a:lnSpc>
                          <a:spcPct val="115000"/>
                        </a:lnSpc>
                        <a:spcBef>
                          <a:spcPts val="1200"/>
                        </a:spcBef>
                        <a:spcAft>
                          <a:spcPts val="0"/>
                        </a:spcAft>
                        <a:buNone/>
                      </a:pPr>
                      <a:r>
                        <a:rPr lang="zh-TW"/>
                        <a:t>BART-large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406M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XSum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14200">
                <a:tc>
                  <a:txBody>
                    <a:bodyPr/>
                    <a:lstStyle/>
                    <a:p>
                      <a:pPr marL="0" lvl="0" indent="0" algn="ctr" rtl="0">
                        <a:lnSpc>
                          <a:spcPct val="115000"/>
                        </a:lnSpc>
                        <a:spcBef>
                          <a:spcPts val="1200"/>
                        </a:spcBef>
                        <a:spcAft>
                          <a:spcPts val="0"/>
                        </a:spcAft>
                        <a:buNone/>
                      </a:pPr>
                      <a:r>
                        <a:rPr lang="zh-TW"/>
                        <a:t>T5-small</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60M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C4</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14200">
                <a:tc>
                  <a:txBody>
                    <a:bodyPr/>
                    <a:lstStyle/>
                    <a:p>
                      <a:pPr marL="0" lvl="0" indent="0" algn="ctr" rtl="0">
                        <a:lnSpc>
                          <a:spcPct val="115000"/>
                        </a:lnSpc>
                        <a:spcBef>
                          <a:spcPts val="1200"/>
                        </a:spcBef>
                        <a:spcAft>
                          <a:spcPts val="0"/>
                        </a:spcAft>
                        <a:buNone/>
                      </a:pPr>
                      <a:r>
                        <a:rPr lang="zh-TW"/>
                        <a:t>T5-base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220M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C4</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14200">
                <a:tc>
                  <a:txBody>
                    <a:bodyPr/>
                    <a:lstStyle/>
                    <a:p>
                      <a:pPr marL="0" lvl="0" indent="0" algn="ctr" rtl="0">
                        <a:lnSpc>
                          <a:spcPct val="115000"/>
                        </a:lnSpc>
                        <a:spcBef>
                          <a:spcPts val="1200"/>
                        </a:spcBef>
                        <a:spcAft>
                          <a:spcPts val="0"/>
                        </a:spcAft>
                        <a:buNone/>
                      </a:pPr>
                      <a:r>
                        <a:rPr lang="zh-TW"/>
                        <a:t>T5-large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770M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C4</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800" advTm="47513">
        <p:circle/>
      </p:transition>
    </mc:Choice>
    <mc:Fallback>
      <p:transition spd="slow" advTm="47513">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95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b="1">
                <a:solidFill>
                  <a:srgbClr val="000000"/>
                </a:solidFill>
              </a:rPr>
              <a:t>Evaluation: </a:t>
            </a:r>
            <a:r>
              <a:rPr lang="zh-TW" sz="1900" b="1">
                <a:solidFill>
                  <a:srgbClr val="000000"/>
                </a:solidFill>
                <a:highlight>
                  <a:srgbClr val="FFFFFF"/>
                </a:highlight>
              </a:rPr>
              <a:t>Recall-Oriented Understudy for Gisting Evaluation</a:t>
            </a:r>
            <a:r>
              <a:rPr lang="zh-TW" sz="3400" b="1">
                <a:solidFill>
                  <a:srgbClr val="000000"/>
                </a:solidFill>
              </a:rPr>
              <a:t> </a:t>
            </a:r>
            <a:endParaRPr sz="3400" b="1">
              <a:solidFill>
                <a:srgbClr val="000000"/>
              </a:solidFill>
            </a:endParaRPr>
          </a:p>
        </p:txBody>
      </p:sp>
      <p:sp>
        <p:nvSpPr>
          <p:cNvPr id="86" name="Google Shape;86;p17"/>
          <p:cNvSpPr txBox="1">
            <a:spLocks noGrp="1"/>
          </p:cNvSpPr>
          <p:nvPr>
            <p:ph type="body" idx="1"/>
          </p:nvPr>
        </p:nvSpPr>
        <p:spPr>
          <a:xfrm>
            <a:off x="1797850" y="-2748700"/>
            <a:ext cx="8520600" cy="20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Describe your main methods/techniques/models. </a:t>
            </a:r>
            <a:endParaRPr/>
          </a:p>
          <a:p>
            <a:pPr marL="0" lvl="0" indent="0" algn="l" rtl="0">
              <a:spcBef>
                <a:spcPts val="1600"/>
              </a:spcBef>
              <a:spcAft>
                <a:spcPts val="0"/>
              </a:spcAft>
              <a:buNone/>
            </a:pPr>
            <a:r>
              <a:rPr lang="zh-TW"/>
              <a:t>Diagrams are generally better than text, and equations should be used sparingly (if at all). </a:t>
            </a:r>
            <a:endParaRPr/>
          </a:p>
          <a:p>
            <a:pPr marL="0" lvl="0" indent="0" algn="l" rtl="0">
              <a:spcBef>
                <a:spcPts val="1600"/>
              </a:spcBef>
              <a:spcAft>
                <a:spcPts val="1600"/>
              </a:spcAft>
              <a:buNone/>
            </a:pPr>
            <a:r>
              <a:rPr lang="zh-TW"/>
              <a:t>Highlight the core idea of your techniques.</a:t>
            </a:r>
            <a:endParaRPr/>
          </a:p>
        </p:txBody>
      </p:sp>
      <p:sp>
        <p:nvSpPr>
          <p:cNvPr id="87" name="Google Shape;87;p17"/>
          <p:cNvSpPr txBox="1"/>
          <p:nvPr/>
        </p:nvSpPr>
        <p:spPr>
          <a:xfrm>
            <a:off x="589350" y="817850"/>
            <a:ext cx="7965300" cy="1569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zh-TW" sz="1700"/>
              <a:t>F1 of ROUGE-1, ROUGE-2, and ROUGE-L</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zh-TW" sz="1700">
                <a:highlight>
                  <a:srgbClr val="FFFFFF"/>
                </a:highlight>
              </a:rPr>
              <a:t>F1 Score = 2*(Recall * Precision) / (Recall + Precision)</a:t>
            </a:r>
            <a:endParaRPr sz="1700"/>
          </a:p>
          <a:p>
            <a:pPr marL="457200" lvl="0" indent="-336550" algn="l" rtl="0">
              <a:spcBef>
                <a:spcPts val="0"/>
              </a:spcBef>
              <a:spcAft>
                <a:spcPts val="0"/>
              </a:spcAft>
              <a:buSzPts val="1700"/>
              <a:buChar char="●"/>
            </a:pPr>
            <a:r>
              <a:rPr lang="zh-TW" sz="1700">
                <a:solidFill>
                  <a:schemeClr val="dk1"/>
                </a:solidFill>
              </a:rPr>
              <a:t>Precision = number of overlapping words / total words in system summary</a:t>
            </a:r>
            <a:endParaRPr sz="1700">
              <a:solidFill>
                <a:schemeClr val="dk1"/>
              </a:solidFill>
            </a:endParaRPr>
          </a:p>
          <a:p>
            <a:pPr marL="457200" lvl="0" indent="-336550" algn="l" rtl="0">
              <a:spcBef>
                <a:spcPts val="0"/>
              </a:spcBef>
              <a:spcAft>
                <a:spcPts val="0"/>
              </a:spcAft>
              <a:buClr>
                <a:schemeClr val="dk1"/>
              </a:buClr>
              <a:buSzPts val="1700"/>
              <a:buChar char="●"/>
            </a:pPr>
            <a:r>
              <a:rPr lang="zh-TW" sz="1700">
                <a:solidFill>
                  <a:schemeClr val="dk1"/>
                </a:solidFill>
              </a:rPr>
              <a:t>Recall = number of overlapping words / total words in reference summary</a:t>
            </a:r>
            <a:endParaRPr sz="1700">
              <a:solidFill>
                <a:schemeClr val="dk1"/>
              </a:solidFill>
            </a:endParaRPr>
          </a:p>
          <a:p>
            <a:pPr marL="457200" lvl="0" indent="0" algn="l" rtl="0">
              <a:spcBef>
                <a:spcPts val="0"/>
              </a:spcBef>
              <a:spcAft>
                <a:spcPts val="0"/>
              </a:spcAft>
              <a:buNone/>
            </a:pPr>
            <a:endParaRPr sz="1700">
              <a:solidFill>
                <a:schemeClr val="dk1"/>
              </a:solidFill>
            </a:endParaRPr>
          </a:p>
        </p:txBody>
      </p:sp>
      <p:graphicFrame>
        <p:nvGraphicFramePr>
          <p:cNvPr id="88" name="Google Shape;88;p17"/>
          <p:cNvGraphicFramePr/>
          <p:nvPr/>
        </p:nvGraphicFramePr>
        <p:xfrm>
          <a:off x="589350" y="2773950"/>
          <a:ext cx="4594000" cy="1585053"/>
        </p:xfrm>
        <a:graphic>
          <a:graphicData uri="http://schemas.openxmlformats.org/drawingml/2006/table">
            <a:tbl>
              <a:tblPr>
                <a:noFill/>
                <a:tableStyleId>{F0250752-D4D0-4F31-9724-4D5B512A87E5}</a:tableStyleId>
              </a:tblPr>
              <a:tblGrid>
                <a:gridCol w="1846775">
                  <a:extLst>
                    <a:ext uri="{9D8B030D-6E8A-4147-A177-3AD203B41FA5}">
                      <a16:colId xmlns:a16="http://schemas.microsoft.com/office/drawing/2014/main" val="20000"/>
                    </a:ext>
                  </a:extLst>
                </a:gridCol>
                <a:gridCol w="2747225">
                  <a:extLst>
                    <a:ext uri="{9D8B030D-6E8A-4147-A177-3AD203B41FA5}">
                      <a16:colId xmlns:a16="http://schemas.microsoft.com/office/drawing/2014/main" val="20001"/>
                    </a:ext>
                  </a:extLst>
                </a:gridCol>
              </a:tblGrid>
              <a:tr h="453750">
                <a:tc>
                  <a:txBody>
                    <a:bodyPr/>
                    <a:lstStyle/>
                    <a:p>
                      <a:pPr marL="0" lvl="0" indent="0" algn="ctr" rtl="0">
                        <a:lnSpc>
                          <a:spcPct val="115000"/>
                        </a:lnSpc>
                        <a:spcBef>
                          <a:spcPts val="1200"/>
                        </a:spcBef>
                        <a:spcAft>
                          <a:spcPts val="0"/>
                        </a:spcAft>
                        <a:buNone/>
                      </a:pPr>
                      <a:r>
                        <a:rPr lang="zh-TW" sz="1500" b="1"/>
                        <a:t>Reference Summary</a:t>
                      </a:r>
                      <a:endParaRPr sz="15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sz="1700"/>
                        <a:t>The cat was under the bed</a:t>
                      </a:r>
                      <a:endParaRPr sz="170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98775">
                <a:tc>
                  <a:txBody>
                    <a:bodyPr/>
                    <a:lstStyle/>
                    <a:p>
                      <a:pPr marL="0" lvl="0" indent="0" algn="ctr" rtl="0">
                        <a:lnSpc>
                          <a:spcPct val="115000"/>
                        </a:lnSpc>
                        <a:spcBef>
                          <a:spcPts val="1200"/>
                        </a:spcBef>
                        <a:spcAft>
                          <a:spcPts val="0"/>
                        </a:spcAft>
                        <a:buNone/>
                      </a:pPr>
                      <a:r>
                        <a:rPr lang="zh-TW" sz="1500" b="1"/>
                        <a:t>System Summary</a:t>
                      </a:r>
                      <a:endParaRPr sz="15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sz="1700"/>
                        <a:t>The cat was found under the bed</a:t>
                      </a:r>
                      <a:endParaRPr sz="170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9" name="Google Shape;89;p17"/>
          <p:cNvGraphicFramePr/>
          <p:nvPr/>
        </p:nvGraphicFramePr>
        <p:xfrm>
          <a:off x="5797325" y="2834900"/>
          <a:ext cx="3157225" cy="1366368"/>
        </p:xfrm>
        <a:graphic>
          <a:graphicData uri="http://schemas.openxmlformats.org/drawingml/2006/table">
            <a:tbl>
              <a:tblPr>
                <a:noFill/>
                <a:tableStyleId>{F0250752-D4D0-4F31-9724-4D5B512A87E5}</a:tableStyleId>
              </a:tblPr>
              <a:tblGrid>
                <a:gridCol w="1980225">
                  <a:extLst>
                    <a:ext uri="{9D8B030D-6E8A-4147-A177-3AD203B41FA5}">
                      <a16:colId xmlns:a16="http://schemas.microsoft.com/office/drawing/2014/main" val="20000"/>
                    </a:ext>
                  </a:extLst>
                </a:gridCol>
                <a:gridCol w="117700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1200"/>
                        </a:spcBef>
                        <a:spcAft>
                          <a:spcPts val="0"/>
                        </a:spcAft>
                        <a:buNone/>
                      </a:pPr>
                      <a:r>
                        <a:rPr lang="zh-TW" sz="1700" b="1"/>
                        <a:t>Precision</a:t>
                      </a:r>
                      <a:endParaRPr sz="17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zh-TW" sz="1700"/>
                        <a:t>6/7 = 0.86</a:t>
                      </a:r>
                      <a:endParaRPr sz="170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1200"/>
                        </a:spcBef>
                        <a:spcAft>
                          <a:spcPts val="0"/>
                        </a:spcAft>
                        <a:buNone/>
                      </a:pPr>
                      <a:r>
                        <a:rPr lang="zh-TW" sz="1700" b="1"/>
                        <a:t>Recall</a:t>
                      </a:r>
                      <a:endParaRPr sz="17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zh-TW" sz="1700"/>
                        <a:t>6/6 = 1</a:t>
                      </a:r>
                      <a:endParaRPr sz="170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1200"/>
                        </a:spcBef>
                        <a:spcAft>
                          <a:spcPts val="0"/>
                        </a:spcAft>
                        <a:buNone/>
                      </a:pPr>
                      <a:r>
                        <a:rPr lang="zh-TW" sz="1700" b="1"/>
                        <a:t>F1 or ROUGE-1</a:t>
                      </a:r>
                      <a:endParaRPr sz="1700"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zh-TW" sz="1700"/>
                        <a:t>0.925</a:t>
                      </a:r>
                      <a:endParaRPr sz="1700"/>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ransition spd="med" advTm="19169">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538750" y="135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000000"/>
                </a:solidFill>
              </a:rPr>
              <a:t>Results</a:t>
            </a:r>
            <a:endParaRPr b="1">
              <a:solidFill>
                <a:srgbClr val="000000"/>
              </a:solidFill>
            </a:endParaRPr>
          </a:p>
        </p:txBody>
      </p:sp>
      <p:sp>
        <p:nvSpPr>
          <p:cNvPr id="95" name="Google Shape;95;p18"/>
          <p:cNvSpPr txBox="1">
            <a:spLocks noGrp="1"/>
          </p:cNvSpPr>
          <p:nvPr>
            <p:ph type="body" idx="1"/>
          </p:nvPr>
        </p:nvSpPr>
        <p:spPr>
          <a:xfrm>
            <a:off x="146575" y="-2510225"/>
            <a:ext cx="8520600" cy="16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 Present your most important results. Tables containing many numbers are overwhelming. Be selective and choose just the results that convey the story you’re telling. Make it clear what the evaluation metrics are, and what’s being compared</a:t>
            </a:r>
            <a:endParaRPr/>
          </a:p>
        </p:txBody>
      </p:sp>
      <p:graphicFrame>
        <p:nvGraphicFramePr>
          <p:cNvPr id="96" name="Google Shape;96;p18"/>
          <p:cNvGraphicFramePr/>
          <p:nvPr/>
        </p:nvGraphicFramePr>
        <p:xfrm>
          <a:off x="1469100" y="802525"/>
          <a:ext cx="6981350" cy="3822350"/>
        </p:xfrm>
        <a:graphic>
          <a:graphicData uri="http://schemas.openxmlformats.org/drawingml/2006/table">
            <a:tbl>
              <a:tblPr>
                <a:noFill/>
                <a:tableStyleId>{F0250752-D4D0-4F31-9724-4D5B512A87E5}</a:tableStyleId>
              </a:tblPr>
              <a:tblGrid>
                <a:gridCol w="1871100">
                  <a:extLst>
                    <a:ext uri="{9D8B030D-6E8A-4147-A177-3AD203B41FA5}">
                      <a16:colId xmlns:a16="http://schemas.microsoft.com/office/drawing/2014/main" val="20000"/>
                    </a:ext>
                  </a:extLst>
                </a:gridCol>
                <a:gridCol w="1690000">
                  <a:extLst>
                    <a:ext uri="{9D8B030D-6E8A-4147-A177-3AD203B41FA5}">
                      <a16:colId xmlns:a16="http://schemas.microsoft.com/office/drawing/2014/main" val="20001"/>
                    </a:ext>
                  </a:extLst>
                </a:gridCol>
                <a:gridCol w="1690000">
                  <a:extLst>
                    <a:ext uri="{9D8B030D-6E8A-4147-A177-3AD203B41FA5}">
                      <a16:colId xmlns:a16="http://schemas.microsoft.com/office/drawing/2014/main" val="20002"/>
                    </a:ext>
                  </a:extLst>
                </a:gridCol>
                <a:gridCol w="1730250">
                  <a:extLst>
                    <a:ext uri="{9D8B030D-6E8A-4147-A177-3AD203B41FA5}">
                      <a16:colId xmlns:a16="http://schemas.microsoft.com/office/drawing/2014/main" val="20003"/>
                    </a:ext>
                  </a:extLst>
                </a:gridCol>
              </a:tblGrid>
              <a:tr h="546050">
                <a:tc>
                  <a:txBody>
                    <a:bodyPr/>
                    <a:lstStyle/>
                    <a:p>
                      <a:pPr marL="0" lvl="0" indent="0" algn="ctr" rtl="0">
                        <a:lnSpc>
                          <a:spcPct val="115000"/>
                        </a:lnSpc>
                        <a:spcBef>
                          <a:spcPts val="1200"/>
                        </a:spcBef>
                        <a:spcAft>
                          <a:spcPts val="0"/>
                        </a:spcAft>
                        <a:buNone/>
                      </a:pPr>
                      <a:r>
                        <a:rPr lang="zh-TW" b="1"/>
                        <a:t>Model</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ROUGE-1</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ROUGE-2</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ROUGE-L</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46050">
                <a:tc>
                  <a:txBody>
                    <a:bodyPr/>
                    <a:lstStyle/>
                    <a:p>
                      <a:pPr marL="0" lvl="0" indent="0" algn="ctr" rtl="0">
                        <a:lnSpc>
                          <a:spcPct val="115000"/>
                        </a:lnSpc>
                        <a:spcBef>
                          <a:spcPts val="1200"/>
                        </a:spcBef>
                        <a:spcAft>
                          <a:spcPts val="0"/>
                        </a:spcAft>
                        <a:buNone/>
                      </a:pPr>
                      <a:r>
                        <a:rPr lang="zh-TW"/>
                        <a:t>LSTM</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0.12</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0.02</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0.11</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6050">
                <a:tc>
                  <a:txBody>
                    <a:bodyPr/>
                    <a:lstStyle/>
                    <a:p>
                      <a:pPr marL="0" lvl="0" indent="0" algn="ctr" rtl="0">
                        <a:lnSpc>
                          <a:spcPct val="115000"/>
                        </a:lnSpc>
                        <a:spcBef>
                          <a:spcPts val="1200"/>
                        </a:spcBef>
                        <a:spcAft>
                          <a:spcPts val="0"/>
                        </a:spcAft>
                        <a:buNone/>
                      </a:pPr>
                      <a:r>
                        <a:rPr lang="zh-TW"/>
                        <a:t>BART-base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0.22</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0.08</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0.20</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6050">
                <a:tc>
                  <a:txBody>
                    <a:bodyPr/>
                    <a:lstStyle/>
                    <a:p>
                      <a:pPr marL="0" lvl="0" indent="0" algn="ctr" rtl="0">
                        <a:lnSpc>
                          <a:spcPct val="115000"/>
                        </a:lnSpc>
                        <a:spcBef>
                          <a:spcPts val="1200"/>
                        </a:spcBef>
                        <a:spcAft>
                          <a:spcPts val="0"/>
                        </a:spcAft>
                        <a:buNone/>
                      </a:pPr>
                      <a:r>
                        <a:rPr lang="zh-TW"/>
                        <a:t>BART-large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0.27</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0.13</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0.25</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46050">
                <a:tc>
                  <a:txBody>
                    <a:bodyPr/>
                    <a:lstStyle/>
                    <a:p>
                      <a:pPr marL="0" lvl="0" indent="0" algn="ctr" rtl="0">
                        <a:lnSpc>
                          <a:spcPct val="115000"/>
                        </a:lnSpc>
                        <a:spcBef>
                          <a:spcPts val="1200"/>
                        </a:spcBef>
                        <a:spcAft>
                          <a:spcPts val="0"/>
                        </a:spcAft>
                        <a:buNone/>
                      </a:pPr>
                      <a:r>
                        <a:rPr lang="zh-TW"/>
                        <a:t>T5-small</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0.27</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0.13</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0.26</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6050">
                <a:tc>
                  <a:txBody>
                    <a:bodyPr/>
                    <a:lstStyle/>
                    <a:p>
                      <a:pPr marL="0" lvl="0" indent="0" algn="ctr" rtl="0">
                        <a:lnSpc>
                          <a:spcPct val="115000"/>
                        </a:lnSpc>
                        <a:spcBef>
                          <a:spcPts val="1200"/>
                        </a:spcBef>
                        <a:spcAft>
                          <a:spcPts val="0"/>
                        </a:spcAft>
                        <a:buNone/>
                      </a:pPr>
                      <a:r>
                        <a:rPr lang="zh-TW"/>
                        <a:t>T5-base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0.28</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0.13</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0.27</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46050">
                <a:tc>
                  <a:txBody>
                    <a:bodyPr/>
                    <a:lstStyle/>
                    <a:p>
                      <a:pPr marL="0" lvl="0" indent="0" algn="ctr" rtl="0">
                        <a:lnSpc>
                          <a:spcPct val="115000"/>
                        </a:lnSpc>
                        <a:spcBef>
                          <a:spcPts val="1200"/>
                        </a:spcBef>
                        <a:spcAft>
                          <a:spcPts val="0"/>
                        </a:spcAft>
                        <a:buNone/>
                      </a:pPr>
                      <a:r>
                        <a:rPr lang="zh-TW"/>
                        <a:t>T5-large</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0.28</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b="1"/>
                        <a:t>0.13</a:t>
                      </a:r>
                      <a:endParaRPr b="1"/>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zh-TW"/>
                        <a:t>0.26</a:t>
                      </a:r>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ransition spd="slow" advTm="24845">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868800" y="-170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Analysis</a:t>
            </a:r>
            <a:endParaRPr/>
          </a:p>
        </p:txBody>
      </p:sp>
      <p:sp>
        <p:nvSpPr>
          <p:cNvPr id="102" name="Google Shape;102;p19"/>
          <p:cNvSpPr txBox="1">
            <a:spLocks noGrp="1"/>
          </p:cNvSpPr>
          <p:nvPr>
            <p:ph type="body" idx="1"/>
          </p:nvPr>
        </p:nvSpPr>
        <p:spPr>
          <a:xfrm>
            <a:off x="70325" y="-976825"/>
            <a:ext cx="8520600" cy="82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Show any plots, diagrams, examples and visualizations to provide interesting analysis. Make it clear what the reader should conclude from each figure.</a:t>
            </a:r>
            <a:endParaRPr/>
          </a:p>
        </p:txBody>
      </p:sp>
      <p:graphicFrame>
        <p:nvGraphicFramePr>
          <p:cNvPr id="103" name="Google Shape;103;p19"/>
          <p:cNvGraphicFramePr/>
          <p:nvPr/>
        </p:nvGraphicFramePr>
        <p:xfrm>
          <a:off x="373750" y="200925"/>
          <a:ext cx="8520600" cy="4852550"/>
        </p:xfrm>
        <a:graphic>
          <a:graphicData uri="http://schemas.openxmlformats.org/drawingml/2006/table">
            <a:tbl>
              <a:tblPr>
                <a:noFill/>
                <a:tableStyleId>{F0250752-D4D0-4F31-9724-4D5B512A87E5}</a:tableStyleId>
              </a:tblPr>
              <a:tblGrid>
                <a:gridCol w="1483525">
                  <a:extLst>
                    <a:ext uri="{9D8B030D-6E8A-4147-A177-3AD203B41FA5}">
                      <a16:colId xmlns:a16="http://schemas.microsoft.com/office/drawing/2014/main" val="20000"/>
                    </a:ext>
                  </a:extLst>
                </a:gridCol>
                <a:gridCol w="7037075">
                  <a:extLst>
                    <a:ext uri="{9D8B030D-6E8A-4147-A177-3AD203B41FA5}">
                      <a16:colId xmlns:a16="http://schemas.microsoft.com/office/drawing/2014/main" val="20001"/>
                    </a:ext>
                  </a:extLst>
                </a:gridCol>
              </a:tblGrid>
              <a:tr h="761450">
                <a:tc>
                  <a:txBody>
                    <a:bodyPr/>
                    <a:lstStyle/>
                    <a:p>
                      <a:pPr marL="0" lvl="0" indent="0" algn="ctr" rtl="0">
                        <a:lnSpc>
                          <a:spcPct val="115000"/>
                        </a:lnSpc>
                        <a:spcBef>
                          <a:spcPts val="1200"/>
                        </a:spcBef>
                        <a:spcAft>
                          <a:spcPts val="0"/>
                        </a:spcAft>
                        <a:buNone/>
                      </a:pPr>
                      <a:r>
                        <a:rPr lang="zh-TW" sz="1200" b="1"/>
                        <a:t>Reference summary</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made bastian schweinsteiger their top summer target.</a:t>
                      </a:r>
                      <a:endParaRPr sz="1200"/>
                    </a:p>
                    <a:p>
                      <a:pPr marL="0" lvl="0" indent="0" algn="l" rtl="0">
                        <a:lnSpc>
                          <a:spcPct val="100000"/>
                        </a:lnSpc>
                        <a:spcBef>
                          <a:spcPts val="1200"/>
                        </a:spcBef>
                        <a:spcAft>
                          <a:spcPts val="0"/>
                        </a:spcAft>
                        <a:buNone/>
                      </a:pPr>
                      <a:r>
                        <a:rPr lang="zh-TW" sz="1200"/>
                        <a:t>-louis van gaal eyes bastian schweinsteiger reunion at old trafford.</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11825">
                <a:tc>
                  <a:txBody>
                    <a:bodyPr/>
                    <a:lstStyle/>
                    <a:p>
                      <a:pPr marL="0" lvl="0" indent="0" algn="ctr" rtl="0">
                        <a:lnSpc>
                          <a:spcPct val="115000"/>
                        </a:lnSpc>
                        <a:spcBef>
                          <a:spcPts val="1200"/>
                        </a:spcBef>
                        <a:spcAft>
                          <a:spcPts val="0"/>
                        </a:spcAft>
                        <a:buNone/>
                      </a:pPr>
                      <a:r>
                        <a:rPr lang="zh-TW" sz="1200" b="1"/>
                        <a:t>LSTM seq2seq</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been linked with a move to manchester united.</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1825">
                <a:tc>
                  <a:txBody>
                    <a:bodyPr/>
                    <a:lstStyle/>
                    <a:p>
                      <a:pPr marL="0" lvl="0" indent="0" algn="ctr" rtl="0">
                        <a:lnSpc>
                          <a:spcPct val="115000"/>
                        </a:lnSpc>
                        <a:spcBef>
                          <a:spcPts val="1200"/>
                        </a:spcBef>
                        <a:spcAft>
                          <a:spcPts val="0"/>
                        </a:spcAft>
                        <a:buNone/>
                      </a:pPr>
                      <a:r>
                        <a:rPr lang="zh-TW" sz="1200" b="1"/>
                        <a:t>BART-base</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made bastian schweinsteiger their top summer target.</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1825">
                <a:tc>
                  <a:txBody>
                    <a:bodyPr/>
                    <a:lstStyle/>
                    <a:p>
                      <a:pPr marL="0" lvl="0" indent="0" algn="ctr" rtl="0">
                        <a:lnSpc>
                          <a:spcPct val="115000"/>
                        </a:lnSpc>
                        <a:spcBef>
                          <a:spcPts val="1200"/>
                        </a:spcBef>
                        <a:spcAft>
                          <a:spcPts val="0"/>
                        </a:spcAft>
                        <a:buNone/>
                      </a:pPr>
                      <a:r>
                        <a:rPr lang="zh-TW" sz="1200" b="1"/>
                        <a:t>BART-large</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-bastian schweinsteiger is thought to be keen on joining his former boss louis van gaal at old trafford.</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51875">
                <a:tc>
                  <a:txBody>
                    <a:bodyPr/>
                    <a:lstStyle/>
                    <a:p>
                      <a:pPr marL="0" lvl="0" indent="0" algn="ctr" rtl="0">
                        <a:lnSpc>
                          <a:spcPct val="115000"/>
                        </a:lnSpc>
                        <a:spcBef>
                          <a:spcPts val="1200"/>
                        </a:spcBef>
                        <a:spcAft>
                          <a:spcPts val="0"/>
                        </a:spcAft>
                        <a:buNone/>
                      </a:pPr>
                      <a:r>
                        <a:rPr lang="zh-TW" sz="1200" b="1"/>
                        <a:t>T5-small</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made bastian schweinsteiger their top summer target.</a:t>
                      </a:r>
                      <a:endParaRPr sz="1200"/>
                    </a:p>
                    <a:p>
                      <a:pPr marL="0" lvl="0" indent="0" algn="l" rtl="0">
                        <a:lnSpc>
                          <a:spcPct val="100000"/>
                        </a:lnSpc>
                        <a:spcBef>
                          <a:spcPts val="1200"/>
                        </a:spcBef>
                        <a:spcAft>
                          <a:spcPts val="0"/>
                        </a:spcAft>
                        <a:buNone/>
                      </a:pPr>
                      <a:r>
                        <a:rPr lang="zh-TW" sz="1200"/>
                        <a:t>-the schweinsteiger is thought to be keen.</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51875">
                <a:tc>
                  <a:txBody>
                    <a:bodyPr/>
                    <a:lstStyle/>
                    <a:p>
                      <a:pPr marL="0" lvl="0" indent="0" algn="ctr" rtl="0">
                        <a:lnSpc>
                          <a:spcPct val="115000"/>
                        </a:lnSpc>
                        <a:spcBef>
                          <a:spcPts val="1200"/>
                        </a:spcBef>
                        <a:spcAft>
                          <a:spcPts val="0"/>
                        </a:spcAft>
                        <a:buNone/>
                      </a:pPr>
                      <a:r>
                        <a:rPr lang="zh-TW" sz="1200" b="1"/>
                        <a:t>T5-base</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made bastian schweinsteiger their top summer target.</a:t>
                      </a:r>
                      <a:endParaRPr sz="1200"/>
                    </a:p>
                    <a:p>
                      <a:pPr marL="0" lvl="0" indent="0" algn="l" rtl="0">
                        <a:lnSpc>
                          <a:spcPct val="100000"/>
                        </a:lnSpc>
                        <a:spcBef>
                          <a:spcPts val="1200"/>
                        </a:spcBef>
                        <a:spcAft>
                          <a:spcPts val="0"/>
                        </a:spcAft>
                        <a:buNone/>
                      </a:pPr>
                      <a:r>
                        <a:rPr lang="zh-TW" sz="1200"/>
                        <a:t>-the schweinsteiger is thought to be keen.</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51875">
                <a:tc>
                  <a:txBody>
                    <a:bodyPr/>
                    <a:lstStyle/>
                    <a:p>
                      <a:pPr marL="0" lvl="0" indent="0" algn="ctr" rtl="0">
                        <a:lnSpc>
                          <a:spcPct val="115000"/>
                        </a:lnSpc>
                        <a:spcBef>
                          <a:spcPts val="1200"/>
                        </a:spcBef>
                        <a:spcAft>
                          <a:spcPts val="0"/>
                        </a:spcAft>
                        <a:buNone/>
                      </a:pPr>
                      <a:r>
                        <a:rPr lang="zh-TW" sz="1200" b="1"/>
                        <a:t>T5-large</a:t>
                      </a:r>
                      <a:endParaRPr sz="1200" b="1"/>
                    </a:p>
                  </a:txBody>
                  <a:tcPr marL="68575" marR="68575" marT="18000" marB="18000"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zh-TW" sz="1200"/>
                        <a:t>-manchester united have made bastian schweinsteiger their top summer target.</a:t>
                      </a:r>
                      <a:endParaRPr sz="1200"/>
                    </a:p>
                    <a:p>
                      <a:pPr marL="0" lvl="0" indent="0" algn="l" rtl="0">
                        <a:lnSpc>
                          <a:spcPct val="100000"/>
                        </a:lnSpc>
                        <a:spcBef>
                          <a:spcPts val="1200"/>
                        </a:spcBef>
                        <a:spcAft>
                          <a:spcPts val="0"/>
                        </a:spcAft>
                        <a:buNone/>
                      </a:pPr>
                      <a:r>
                        <a:rPr lang="zh-TW" sz="1200"/>
                        <a:t>-schweinsteiger is thought to be keen on.</a:t>
                      </a:r>
                      <a:endParaRPr sz="1200"/>
                    </a:p>
                  </a:txBody>
                  <a:tcPr marL="68575" marR="68575" marT="18000" marB="180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23306">
        <p:fade/>
      </p:transition>
    </mc:Choice>
    <mc:Fallback>
      <p:transition spd="med" advTm="2330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a:t>Conclusion and Future work</a:t>
            </a:r>
            <a:endParaRPr b="1"/>
          </a:p>
        </p:txBody>
      </p:sp>
      <p:sp>
        <p:nvSpPr>
          <p:cNvPr id="109" name="Google Shape;10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Char char="●"/>
            </a:pPr>
            <a:r>
              <a:rPr lang="zh-TW" sz="1900">
                <a:solidFill>
                  <a:srgbClr val="000000"/>
                </a:solidFill>
              </a:rPr>
              <a:t>Transformer is better than Sequence-to-sequence model</a:t>
            </a:r>
            <a:endParaRPr sz="1900">
              <a:solidFill>
                <a:srgbClr val="000000"/>
              </a:solidFill>
            </a:endParaRPr>
          </a:p>
          <a:p>
            <a:pPr marL="457200" lvl="0" indent="-349250" algn="l" rtl="0">
              <a:spcBef>
                <a:spcPts val="0"/>
              </a:spcBef>
              <a:spcAft>
                <a:spcPts val="0"/>
              </a:spcAft>
              <a:buClr>
                <a:srgbClr val="000000"/>
              </a:buClr>
              <a:buSzPts val="1900"/>
              <a:buChar char="●"/>
            </a:pPr>
            <a:r>
              <a:rPr lang="zh-TW" sz="1900">
                <a:solidFill>
                  <a:srgbClr val="000000"/>
                </a:solidFill>
              </a:rPr>
              <a:t>Our models can generate a correct and readable summary in some cases.</a:t>
            </a:r>
            <a:endParaRPr sz="1900">
              <a:solidFill>
                <a:srgbClr val="000000"/>
              </a:solidFill>
            </a:endParaRPr>
          </a:p>
          <a:p>
            <a:pPr marL="457200" lvl="0" indent="-349250" algn="l" rtl="0">
              <a:spcBef>
                <a:spcPts val="0"/>
              </a:spcBef>
              <a:spcAft>
                <a:spcPts val="0"/>
              </a:spcAft>
              <a:buClr>
                <a:srgbClr val="000000"/>
              </a:buClr>
              <a:buSzPts val="1900"/>
              <a:buChar char="●"/>
            </a:pPr>
            <a:r>
              <a:rPr lang="zh-TW" sz="1900">
                <a:solidFill>
                  <a:srgbClr val="000000"/>
                </a:solidFill>
              </a:rPr>
              <a:t>Text summarization is still a challenging topic.</a:t>
            </a:r>
            <a:endParaRPr sz="1900">
              <a:solidFill>
                <a:srgbClr val="000000"/>
              </a:solidFill>
            </a:endParaRPr>
          </a:p>
          <a:p>
            <a:pPr marL="457200" lvl="0" indent="-349250" algn="l" rtl="0">
              <a:spcBef>
                <a:spcPts val="0"/>
              </a:spcBef>
              <a:spcAft>
                <a:spcPts val="0"/>
              </a:spcAft>
              <a:buClr>
                <a:srgbClr val="000000"/>
              </a:buClr>
              <a:buSzPts val="1900"/>
              <a:buChar char="●"/>
            </a:pPr>
            <a:r>
              <a:rPr lang="zh-TW" sz="1900">
                <a:solidFill>
                  <a:srgbClr val="000000"/>
                </a:solidFill>
              </a:rPr>
              <a:t>Future work: incorporate Named-entity recognition </a:t>
            </a:r>
            <a:endParaRPr sz="1900">
              <a:solidFill>
                <a:srgbClr val="000000"/>
              </a:solidFill>
            </a:endParaRPr>
          </a:p>
        </p:txBody>
      </p:sp>
    </p:spTree>
  </p:cSld>
  <p:clrMapOvr>
    <a:masterClrMapping/>
  </p:clrMapOvr>
  <p:transition spd="slow" advTm="30064">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197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a:t>References</a:t>
            </a:r>
            <a:endParaRPr b="1"/>
          </a:p>
        </p:txBody>
      </p:sp>
      <p:sp>
        <p:nvSpPr>
          <p:cNvPr id="115" name="Google Shape;115;p21"/>
          <p:cNvSpPr txBox="1">
            <a:spLocks noGrp="1"/>
          </p:cNvSpPr>
          <p:nvPr>
            <p:ph type="body" idx="1"/>
          </p:nvPr>
        </p:nvSpPr>
        <p:spPr>
          <a:xfrm>
            <a:off x="311700" y="770025"/>
            <a:ext cx="8520600" cy="4101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zh-TW"/>
              <a:t>[1] Sutskever, I., Vinyals, O., and Le, Q.V. (2014). Sequence to Sequence Learning with Neural networks. In Advances in Neural Information Processing (NIPS), Montreal, Canada.</a:t>
            </a:r>
            <a:endParaRPr/>
          </a:p>
          <a:p>
            <a:pPr marL="0" lvl="0" indent="0" algn="l" rtl="0">
              <a:spcBef>
                <a:spcPts val="1200"/>
              </a:spcBef>
              <a:spcAft>
                <a:spcPts val="0"/>
              </a:spcAft>
              <a:buNone/>
            </a:pPr>
            <a:r>
              <a:rPr lang="zh-TW"/>
              <a:t>[2] Mike Lewis, Yinhan Liu, Naman Goyal, Marjan Ghazvininejad, Abdelrahman Mohamed, Omer Levy, Ves Stoyanov, &amp; Luke Zettlemoyer. (2019). BART: Denoising Sequence-to-Sequence Pre-training for Natural Language Generation, Translation, and Comprehension.</a:t>
            </a:r>
            <a:endParaRPr/>
          </a:p>
          <a:p>
            <a:pPr marL="0" lvl="0" indent="0" algn="l" rtl="0">
              <a:spcBef>
                <a:spcPts val="1200"/>
              </a:spcBef>
              <a:spcAft>
                <a:spcPts val="0"/>
              </a:spcAft>
              <a:buNone/>
            </a:pPr>
            <a:r>
              <a:rPr lang="zh-TW"/>
              <a:t>[3] Colin Raffel and Noam Shazeer and Adam Roberts and Katherine Lee and Sharan Narang and Michael Matena and Yanqi Zhou and Wei Li and Peter J. Liu (2019). Exploring the Limits of Transfer Learning with a Unified Text-to-Text TransformerCoRR, abs/1910.10683.</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600"/>
              </a:spcAft>
              <a:buNone/>
            </a:pPr>
            <a:endParaRPr/>
          </a:p>
        </p:txBody>
      </p:sp>
    </p:spTree>
  </p:cSld>
  <p:clrMapOvr>
    <a:masterClrMapping/>
  </p:clrMapOvr>
  <p:transition spd="slow" advTm="1311">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9971</Words>
  <Application>Microsoft Office PowerPoint</Application>
  <PresentationFormat>On-screen Show (16:9)</PresentationFormat>
  <Paragraphs>180</Paragraphs>
  <Slides>10</Slides>
  <Notes>10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Simple Light</vt:lpstr>
      <vt:lpstr>  TLDR: Text Summarization from basic to advanced approaches </vt:lpstr>
      <vt:lpstr>Text summarization</vt:lpstr>
      <vt:lpstr>Data:  CNN/Daily Mail dataset of 305,758 samples</vt:lpstr>
      <vt:lpstr>Approach </vt:lpstr>
      <vt:lpstr>Evaluation: Recall-Oriented Understudy for Gisting Evaluation </vt:lpstr>
      <vt:lpstr>Results</vt:lpstr>
      <vt:lpstr>Analysis</vt:lpstr>
      <vt:lpstr>Conclusion and 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TLDR: Text Summarization from basic to advanced approaches</dc:title>
  <dc:creator>thenatzzz</dc:creator>
  <cp:lastModifiedBy>Nattapat Juthaprachakul</cp:lastModifiedBy>
  <cp:revision>8</cp:revision>
  <dcterms:modified xsi:type="dcterms:W3CDTF">2020-12-03T04:52:46Z</dcterms:modified>
</cp:coreProperties>
</file>